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81700b583f54d00" /><Relationship Type="http://schemas.openxmlformats.org/officeDocument/2006/relationships/extended-properties" Target="/docProps/app.xml" Id="R1f457fccd8b643cc" /><Relationship Type="http://schemas.openxmlformats.org/officeDocument/2006/relationships/officeDocument" Target="/ppt/presentation.xml" Id="R4bb91116b802412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604b860e2d4ca3"/>
  </p:sldMasterIdLst>
  <p:notesMasterIdLst>
    <p:notesMasterId xmlns:r="http://schemas.openxmlformats.org/officeDocument/2006/relationships" r:id="R082f88b550e54b46"/>
  </p:notesMasterIdLst>
  <p:sldIdLst>
    <p:sldId xmlns:r="http://schemas.openxmlformats.org/officeDocument/2006/relationships" id="256" r:id="R054661602d8d47ca"/>
    <p:sldId xmlns:r="http://schemas.openxmlformats.org/officeDocument/2006/relationships" id="257" r:id="R7c5b868a9c704df7"/>
    <p:sldId xmlns:r="http://schemas.openxmlformats.org/officeDocument/2006/relationships" id="258" r:id="Rcdc8edf9007b43c2"/>
    <p:sldId xmlns:r="http://schemas.openxmlformats.org/officeDocument/2006/relationships" id="259" r:id="Rc3e609b124314654"/>
    <p:sldId xmlns:r="http://schemas.openxmlformats.org/officeDocument/2006/relationships" id="260" r:id="R642b4ac487c54611"/>
    <p:sldId xmlns:r="http://schemas.openxmlformats.org/officeDocument/2006/relationships" id="261" r:id="Rc1d448e41b004db8"/>
    <p:sldId xmlns:r="http://schemas.openxmlformats.org/officeDocument/2006/relationships" id="262" r:id="R08ea879593774be2"/>
    <p:sldId xmlns:r="http://schemas.openxmlformats.org/officeDocument/2006/relationships" id="263" r:id="Rd6e2f8f75afe40bb"/>
    <p:sldId xmlns:r="http://schemas.openxmlformats.org/officeDocument/2006/relationships" id="264" r:id="Rea583820110a4db6"/>
    <p:sldId xmlns:r="http://schemas.openxmlformats.org/officeDocument/2006/relationships" id="265" r:id="Rd8ded6fbc9d94fb8"/>
    <p:sldId xmlns:r="http://schemas.openxmlformats.org/officeDocument/2006/relationships" id="266" r:id="R1b89e1c6181b41f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e39b50e986744d7" /><Relationship Type="http://schemas.openxmlformats.org/officeDocument/2006/relationships/slideMaster" Target="/ppt/slideMasters/slideMaster1.xml" Id="Rde604b860e2d4ca3" /><Relationship Type="http://schemas.openxmlformats.org/officeDocument/2006/relationships/notesMaster" Target="/ppt/notesMasters/notesMaster1.xml" Id="R082f88b550e54b46" /><Relationship Type="http://schemas.openxmlformats.org/officeDocument/2006/relationships/presProps" Target="/ppt/presProps.xml" Id="R985e6b5b55524102" /><Relationship Type="http://schemas.openxmlformats.org/officeDocument/2006/relationships/tableStyles" Target="/ppt/tableStyles.xml" Id="R439983665d864eba" /><Relationship Type="http://schemas.openxmlformats.org/officeDocument/2006/relationships/slide" Target="/ppt/slides/slide1.xml" Id="R054661602d8d47ca" /><Relationship Type="http://schemas.openxmlformats.org/officeDocument/2006/relationships/slide" Target="/ppt/slides/slide2.xml" Id="R7c5b868a9c704df7" /><Relationship Type="http://schemas.openxmlformats.org/officeDocument/2006/relationships/slide" Target="/ppt/slides/slide3.xml" Id="Rcdc8edf9007b43c2" /><Relationship Type="http://schemas.openxmlformats.org/officeDocument/2006/relationships/slide" Target="/ppt/slides/slide4.xml" Id="Rc3e609b124314654" /><Relationship Type="http://schemas.openxmlformats.org/officeDocument/2006/relationships/slide" Target="/ppt/slides/slide5.xml" Id="R642b4ac487c54611" /><Relationship Type="http://schemas.openxmlformats.org/officeDocument/2006/relationships/slide" Target="/ppt/slides/slide6.xml" Id="Rc1d448e41b004db8" /><Relationship Type="http://schemas.openxmlformats.org/officeDocument/2006/relationships/slide" Target="/ppt/slides/slide7.xml" Id="R08ea879593774be2" /><Relationship Type="http://schemas.openxmlformats.org/officeDocument/2006/relationships/slide" Target="/ppt/slides/slide8.xml" Id="Rd6e2f8f75afe40bb" /><Relationship Type="http://schemas.openxmlformats.org/officeDocument/2006/relationships/slide" Target="/ppt/slides/slide9.xml" Id="Rea583820110a4db6" /><Relationship Type="http://schemas.openxmlformats.org/officeDocument/2006/relationships/slide" Target="/ppt/slides/slide10.xml" Id="Rd8ded6fbc9d94fb8" /><Relationship Type="http://schemas.openxmlformats.org/officeDocument/2006/relationships/slide" Target="/ppt/slides/slide11.xml" Id="R1b89e1c6181b41f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dc0601135484c5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53d448fe5024e84" /><Relationship Type="http://schemas.openxmlformats.org/officeDocument/2006/relationships/notesMaster" Target="/ppt/notesMasters/notesMaster1.xml" Id="Rc325f23cf250451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5824968d2764c24" /><Relationship Type="http://schemas.openxmlformats.org/officeDocument/2006/relationships/notesMaster" Target="/ppt/notesMasters/notesMaster1.xml" Id="R1e238f4f45bf49d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6b48dfdb79c4714" /><Relationship Type="http://schemas.openxmlformats.org/officeDocument/2006/relationships/notesMaster" Target="/ppt/notesMasters/notesMaster1.xml" Id="Rd729185efb6e4f3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64e162717cf43ae" /><Relationship Type="http://schemas.openxmlformats.org/officeDocument/2006/relationships/notesMaster" Target="/ppt/notesMasters/notesMaster1.xml" Id="R93cebf1dd25d46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38e57e4228c4380" /><Relationship Type="http://schemas.openxmlformats.org/officeDocument/2006/relationships/notesMaster" Target="/ppt/notesMasters/notesMaster1.xml" Id="Ree4d60a66744427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e11d20a158480a" /><Relationship Type="http://schemas.openxmlformats.org/officeDocument/2006/relationships/notesMaster" Target="/ppt/notesMasters/notesMaster1.xml" Id="Rd46c9469edbe49f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2661ce65c514e44" /><Relationship Type="http://schemas.openxmlformats.org/officeDocument/2006/relationships/notesMaster" Target="/ppt/notesMasters/notesMaster1.xml" Id="R72160f94a4c4442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653906d80c447ab" /><Relationship Type="http://schemas.openxmlformats.org/officeDocument/2006/relationships/notesMaster" Target="/ppt/notesMasters/notesMaster1.xml" Id="R5944d20b366140b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cd339a89dee472f" /><Relationship Type="http://schemas.openxmlformats.org/officeDocument/2006/relationships/notesMaster" Target="/ppt/notesMasters/notesMaster1.xml" Id="Ra497f7fc48124fc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8af7e5e6ee64377" /><Relationship Type="http://schemas.openxmlformats.org/officeDocument/2006/relationships/notesMaster" Target="/ppt/notesMasters/notesMaster1.xml" Id="Rdb2bdc7756b8465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e454a8d8de54ed2" /><Relationship Type="http://schemas.openxmlformats.org/officeDocument/2006/relationships/notesMaster" Target="/ppt/notesMasters/notesMaster1.xml" Id="R0df9a793e91d4f5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docs/data-contract.md</a:t>
            </a:r>
          </a:p>
          <a:p xmlns:a="http://schemas.openxmlformats.org/drawingml/2006/main">
            <a:r>
              <a:t>docs/vision-methodology.md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world-bank-wdi | WDI snapshot retrieved 2026-08-29</a:t>
            </a:r>
          </a:p>
          <a:p xmlns:a="http://schemas.openxmlformats.org/drawingml/2006/main">
            <a:r>
              <a:t>NY.GDP.MKTP.CD, NY.GDP.MKTP.KD, NY.GDP.MKTP.PP.CD | https://api.worldbank.org/v2/country/IRN/indicator/NY.GDP.MKTP.KD?format=json&amp;per_page=20000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world-bank-wdi | 2025 WDI sector shares</a:t>
            </a:r>
          </a:p>
          <a:p xmlns:a="http://schemas.openxmlformats.org/drawingml/2006/main">
            <a:r>
              <a:t>data/curated/sector-catalog.v1.json | ISIC Rev.4 A-U metadata only; observations not ingested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Formula: lib/economics/iran-vision.ts</a:t>
            </a:r>
          </a:p>
          <a:p xmlns:a="http://schemas.openxmlformats.org/drawingml/2006/main">
            <a:r>
              <a:t>world-bank-wdi | NY.GDP.MKTP.KD, SP.POP.TOTL | 2025</a:t>
            </a:r>
          </a:p>
          <a:p xmlns:a="http://schemas.openxmlformats.org/drawingml/2006/main">
            <a:r>
              <a:t>un-wpp-2024 | https://population.un.org/wpp/ | INGESTED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Formula recomputed from lib/economics/iran-vision.ts</a:t>
            </a:r>
          </a:p>
          <a:p xmlns:a="http://schemas.openxmlformats.org/drawingml/2006/main">
            <a:r>
              <a:t>WDI NY.GDP.MKTP.KD 2025 = 519149083728.835 | https://api.worldbank.org/v2/country/IRN/indicator/NY.GDP.MKTP.KD?format=json&amp;per_page=20000</a:t>
            </a:r>
          </a:p>
          <a:p xmlns:a="http://schemas.openxmlformats.org/drawingml/2006/main">
            <a:r>
              <a:t>Values: 2050 = 1.558T; 2065 = 3.019T constant 2015 USD, rounded for display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data/curated/sector-catalog.v1.json</a:t>
            </a:r>
          </a:p>
          <a:p xmlns:a="http://schemas.openxmlformats.org/drawingml/2006/main">
            <a:r>
              <a:t>https://unstats.un.org/unsd/classifications/Econ | ISIC/CPC | INGESTED</a:t>
            </a:r>
          </a:p>
          <a:p xmlns:a="http://schemas.openxmlformats.org/drawingml/2006/main">
            <a:r>
              <a:t>https://www.wcoomd.org/en/topics/nomenclature/instrument-and-tools/hs-nomenclature-2022-edition.aspx | HS 2022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lib/economics/financial.ts | deterministic NPV, IRR, ERR, payback, BCR</a:t>
            </a:r>
          </a:p>
          <a:p xmlns:a="http://schemas.openxmlformats.org/drawingml/2006/main">
            <a:r>
              <a:t>docs/vision-methodology.md | independent engine boundary</a:t>
            </a:r>
          </a:p>
          <a:p xmlns:a="http://schemas.openxmlformats.org/drawingml/2006/main">
            <a:r>
              <a:t>https://www.unido.org/comfar | COMFAR licensing context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lib/agent/source-manifest.ts</a:t>
            </a:r>
          </a:p>
          <a:p xmlns:a="http://schemas.openxmlformats.org/drawingml/2006/main">
            <a:r>
              <a:t>app/api/agent/route.ts</a:t>
            </a:r>
          </a:p>
          <a:p xmlns:a="http://schemas.openxmlformats.org/drawingml/2006/main">
            <a:r>
              <a:t>AGENTS.md | server-only OpenAI API key and frozen evidence manifest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data/registry/sources.v1.json</a:t>
            </a:r>
          </a:p>
          <a:p xmlns:a="http://schemas.openxmlformats.org/drawingml/2006/main">
            <a:r>
              <a:t>docs/vision-methodology.md</a:t>
            </a:r>
          </a:p>
          <a:p xmlns:a="http://schemas.openxmlformats.org/drawingml/2006/main">
            <a:r>
              <a:t>.omo/evidence/national-visions-atlas-manual-qa.md | recovered workbook has zero verified coverage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.omo/evidence/national-visions-atlas-manual-qa.md</a:t>
            </a:r>
          </a:p>
          <a:p xmlns:a="http://schemas.openxmlformats.org/drawingml/2006/main">
            <a:r>
              <a:t>Recovered XLSX SHA256: 38919320da810146ca822ee5475a406bbe7cca3cc60715cf461e9f8b432eb7df</a:t>
            </a:r>
          </a:p>
          <a:p xmlns:a="http://schemas.openxmlformats.org/drawingml/2006/main">
            <a:r>
              <a:t>Counts: 636 PROVISIONAL/PRESENT claims; 953 missingness rows; 15 OPEN conflicts; 276 URLs (189 reachable, 23 access restricted, 64 unverified); verified coverage 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docs/vision-methodology.md</a:t>
            </a:r>
          </a:p>
          <a:p xmlns:a="http://schemas.openxmlformats.org/drawingml/2006/main">
            <a:r>
              <a:t>docs/data-contract.md</a:t>
            </a:r>
          </a:p>
          <a:p xmlns:a="http://schemas.openxmlformats.org/drawingml/2006/main">
            <a:r>
              <a:t>docs/delivery-gates.md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c8c2bc079cb480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0a0ad40d91c4bf2" /><Relationship Type="http://schemas.openxmlformats.org/officeDocument/2006/relationships/slideLayout" Target="/ppt/slideLayouts/slideLayout1.xml" Id="Redc77c959173424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dc77c959173424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c7db9201404a77" /><Relationship Type="http://schemas.openxmlformats.org/officeDocument/2006/relationships/notesSlide" Target="/ppt/notesSlides/notesSlide1.xml" Id="Rccaf184adf674a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bfa15718aa4eb4" /><Relationship Type="http://schemas.openxmlformats.org/officeDocument/2006/relationships/notesSlide" Target="/ppt/notesSlides/notesSlide2.xml" Id="Rd5e9b7e44ee046a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fbc19135974449" /><Relationship Type="http://schemas.openxmlformats.org/officeDocument/2006/relationships/notesSlide" Target="/ppt/notesSlides/notesSlide3.xml" Id="R07bd2260337445f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ab3bf4b3754b5e" /><Relationship Type="http://schemas.openxmlformats.org/officeDocument/2006/relationships/notesSlide" Target="/ppt/notesSlides/notesSlide4.xml" Id="Rdf32e42c434a422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41e156e41140b0" /><Relationship Type="http://schemas.openxmlformats.org/officeDocument/2006/relationships/notesSlide" Target="/ppt/notesSlides/notesSlide5.xml" Id="R86e5e1c4681d4a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62c5466c7e4b81" /><Relationship Type="http://schemas.openxmlformats.org/officeDocument/2006/relationships/notesSlide" Target="/ppt/notesSlides/notesSlide6.xml" Id="R453fb4b3cbb949e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8e994652284d8b" /><Relationship Type="http://schemas.openxmlformats.org/officeDocument/2006/relationships/notesSlide" Target="/ppt/notesSlides/notesSlide7.xml" Id="R8a88865af7084d5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78c0d4f9b14bbb" /><Relationship Type="http://schemas.openxmlformats.org/officeDocument/2006/relationships/notesSlide" Target="/ppt/notesSlides/notesSlide8.xml" Id="R24b882e3454648a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54834ace1a4b83" /><Relationship Type="http://schemas.openxmlformats.org/officeDocument/2006/relationships/notesSlide" Target="/ppt/notesSlides/notesSlide9.xml" Id="R3a28fa1047fd473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4766bf1b6a4318" /><Relationship Type="http://schemas.openxmlformats.org/officeDocument/2006/relationships/notesSlide" Target="/ppt/notesSlides/notesSlide10.xml" Id="R4099513e92f240c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b56bceee704ddc" /><Relationship Type="http://schemas.openxmlformats.org/officeDocument/2006/relationships/notesSlide" Target="/ppt/notesSlides/notesSlide11.xml" Id="R356c0c10b9954c6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D6DC1D-74CE-46CD-A6EE-269F81595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530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216CBA"/>
                </a:solidFill>
              </a:defRPr>
            </a:pPr>
            <a:r>
              <a:rPr sz="1125" b="1">
                <a:solidFill>
                  <a:srgbClr val="216CBA"/>
                </a:solidFill>
              </a:rPr>
              <a:t>IRAN VISION INTELLIGENCE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EB8E84-24E6-4D20-815B-2A7B772E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89535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CBA"/>
          </a:solidFill>
          <a:ln xmlns:a="http://schemas.openxmlformats.org/drawingml/2006/main" w="0">
            <a:solidFill>
              <a:srgbClr val="216CBA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B65D93-8305-4B6A-BBE6-3B36AF898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38300"/>
            <a:ext cx="6000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3900" b="1">
                <a:solidFill>
                  <a:srgbClr val="152033"/>
                </a:solidFill>
              </a:defRPr>
            </a:pPr>
            <a:r>
              <a:rPr sz="3900" b="1">
                <a:solidFill>
                  <a:srgbClr val="152033"/>
                </a:solidFill>
              </a:rPr>
              <a:t>چشم‌انداز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A8E071-CA00-4CFC-A485-B8FC3DBB2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324100"/>
            <a:ext cx="600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250" b="1">
                <a:solidFill>
                  <a:srgbClr val="216CBA"/>
                </a:solidFill>
              </a:defRPr>
            </a:pPr>
            <a:r>
              <a:rPr sz="2250" b="1">
                <a:solidFill>
                  <a:srgbClr val="216CBA"/>
                </a:solidFill>
              </a:rPr>
              <a:t>ایران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47ED05-D170-4E46-B709-905A876A8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76550"/>
            <a:ext cx="600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800" b="0">
                <a:solidFill>
                  <a:srgbClr val="526176"/>
                </a:solidFill>
              </a:defRPr>
            </a:pPr>
            <a:r>
              <a:rPr sz="1800" b="0">
                <a:solidFill>
                  <a:srgbClr val="526176"/>
                </a:solidFill>
              </a:rPr>
              <a:t>2050 | 2065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3D54B2-A69B-4B00-96AA-44B1EB2C0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638300"/>
            <a:ext cx="3619500" cy="3238500"/>
          </a:xfrm>
          <a:prstGeom xmlns:a="http://schemas.openxmlformats.org/drawingml/2006/main" prst="roundRect">
            <a:avLst>
              <a:gd name="adj" fmla="val 3529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B8F2CC-B770-465B-B4B0-715853F66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04787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725" b="1">
                <a:solidFill>
                  <a:srgbClr val="216CBA"/>
                </a:solidFill>
              </a:defRPr>
            </a:pPr>
            <a:r>
              <a:rPr sz="1725" b="1">
                <a:solidFill>
                  <a:srgbClr val="216CBA"/>
                </a:solidFill>
              </a:rPr>
              <a:t>راهبرد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9C8E6E-639F-4A36-B629-553381442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619375"/>
            <a:ext cx="2781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75" b="0">
                <a:solidFill>
                  <a:srgbClr val="152033"/>
                </a:solidFill>
              </a:defRPr>
            </a:pPr>
            <a:r>
              <a:rPr sz="1575" b="0">
                <a:solidFill>
                  <a:srgbClr val="152033"/>
                </a:solidFill>
              </a:rPr>
              <a:t>منبع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AB53CA-7C08-42FB-B1F8-5194DD156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067050"/>
            <a:ext cx="2781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75" b="0">
                <a:solidFill>
                  <a:srgbClr val="152033"/>
                </a:solidFill>
              </a:defRPr>
            </a:pPr>
            <a:r>
              <a:rPr sz="1575" b="0">
                <a:solidFill>
                  <a:srgbClr val="152033"/>
                </a:solidFill>
              </a:rPr>
              <a:t>واحد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645D90-52B8-47A8-9C6A-F26E77BAB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514725"/>
            <a:ext cx="2781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75" b="0">
                <a:solidFill>
                  <a:srgbClr val="152033"/>
                </a:solidFill>
              </a:defRPr>
            </a:pPr>
            <a:r>
              <a:rPr sz="1575" b="0">
                <a:solidFill>
                  <a:srgbClr val="152033"/>
                </a:solidFill>
              </a:rPr>
              <a:t>گپ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967809-497D-406C-B92B-74DA84BE2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962400"/>
            <a:ext cx="27813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75" b="0">
                <a:solidFill>
                  <a:srgbClr val="152033"/>
                </a:solidFill>
              </a:defRPr>
            </a:pPr>
            <a:r>
              <a:rPr sz="1575" b="0">
                <a:solidFill>
                  <a:srgbClr val="152033"/>
                </a:solidFill>
              </a:rPr>
              <a:t>فرض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743954-1717-46F8-8D9A-D105E9E96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75310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526176"/>
                </a:solidFill>
              </a:defRPr>
            </a:pPr>
            <a:r>
              <a:rPr sz="1275" b="0">
                <a:solidFill>
                  <a:srgbClr val="526176"/>
                </a:solidFill>
              </a:rPr>
              <a:t>2026-09-02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4B47B4-F465-44E0-A991-693657300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84E9B4-1950-4BF2-A5AD-D9F5E6BB6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19850"/>
            <a:ext cx="10896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docs/data-contract.md | docs/vision-methodology.md</a:t>
            </a:r>
          </a:p>
        </p:txBody>
      </p:sp>
    </p:spTree>
    <p:extLst>
      <p:ext uri="{BB962C8B-B14F-4D97-AF65-F5344CB8AC3E}">
        <p14:creationId xmlns:p14="http://schemas.microsoft.com/office/powerpoint/2010/main" val="20416915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038F836-9DA5-42B7-9491-94A7FD697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216CBA"/>
                </a:solidFill>
              </a:defRPr>
            </a:pPr>
            <a:r>
              <a:rPr sz="1050" b="1">
                <a:solidFill>
                  <a:srgbClr val="216CBA"/>
                </a:solidFill>
              </a:rPr>
              <a:t>مبنا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D97A51-36B7-4924-917A-3120DFB2F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47750"/>
            <a:ext cx="1089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100" b="1">
                <a:solidFill>
                  <a:srgbClr val="152033"/>
                </a:solidFill>
              </a:defRPr>
            </a:pPr>
            <a:r>
              <a:rPr sz="2100" b="1">
                <a:solidFill>
                  <a:srgbClr val="152033"/>
                </a:solidFill>
              </a:rPr>
              <a:t>اقتصاد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FE44BF-297D-418A-8C51-BAD32357A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95275"/>
            <a:ext cx="781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26176"/>
                </a:solidFill>
              </a:defRPr>
            </a:pPr>
            <a:r>
              <a:rPr sz="1050" b="0">
                <a:solidFill>
                  <a:srgbClr val="526176"/>
                </a:solidFill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0E0025-1A80-4659-AB47-ED31C6E95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85F0C7-81B5-4DDD-B334-B0BEE7E25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90700"/>
            <a:ext cx="3238500" cy="1924050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1299D2-A513-4698-9F1F-F0CF4047C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19300"/>
            <a:ext cx="2743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775" b="1">
                <a:solidFill>
                  <a:srgbClr val="216CBA"/>
                </a:solidFill>
              </a:defRPr>
            </a:pPr>
            <a:r>
              <a:rPr sz="2775" b="1">
                <a:solidFill>
                  <a:srgbClr val="216CBA"/>
                </a:solidFill>
              </a:rPr>
              <a:t>۳۶۲٫۷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32584D-A2B4-4F4B-9326-E4C11BA1C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57475"/>
            <a:ext cx="2743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1">
                <a:solidFill>
                  <a:srgbClr val="152033"/>
                </a:solidFill>
              </a:defRPr>
            </a:pPr>
            <a:r>
              <a:rPr sz="1500" b="1">
                <a:solidFill>
                  <a:srgbClr val="152033"/>
                </a:solidFill>
              </a:rPr>
              <a:t>جاری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F34B0A-19DA-48E0-8F7F-FA17EA4CA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028950"/>
            <a:ext cx="2743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26176"/>
                </a:solidFill>
              </a:defRPr>
            </a:pPr>
            <a:r>
              <a:rPr sz="975" b="0">
                <a:solidFill>
                  <a:srgbClr val="526176"/>
                </a:solidFill>
              </a:rPr>
              <a:t>۲۰۲۵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CFCD18-0CFB-4395-8743-90D6A961E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52800"/>
            <a:ext cx="2743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NY.GDP.MKTP.CD | current USD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F8D96B-7DA2-47F4-9C0E-2CDE09CB1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790700"/>
            <a:ext cx="3238500" cy="1924050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AE26A6-383F-4269-B472-835DAF15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019300"/>
            <a:ext cx="2743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775" b="1">
                <a:solidFill>
                  <a:srgbClr val="34795A"/>
                </a:solidFill>
              </a:defRPr>
            </a:pPr>
            <a:r>
              <a:rPr sz="2775" b="1">
                <a:solidFill>
                  <a:srgbClr val="34795A"/>
                </a:solidFill>
              </a:rPr>
              <a:t>۵۱۹٫۱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8ADFF6-38E8-4031-942C-F689C7E02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657475"/>
            <a:ext cx="2743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1">
                <a:solidFill>
                  <a:srgbClr val="152033"/>
                </a:solidFill>
              </a:defRPr>
            </a:pPr>
            <a:r>
              <a:rPr sz="1500" b="1">
                <a:solidFill>
                  <a:srgbClr val="152033"/>
                </a:solidFill>
              </a:rPr>
              <a:t>حقیقی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CC1DB8-30F7-4BC8-AAF5-2BDA2C8D8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028950"/>
            <a:ext cx="2743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26176"/>
                </a:solidFill>
              </a:defRPr>
            </a:pPr>
            <a:r>
              <a:rPr sz="975" b="0">
                <a:solidFill>
                  <a:srgbClr val="526176"/>
                </a:solidFill>
              </a:rPr>
              <a:t>۲۰۱۵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83D5FC-2CAD-4BAE-90BF-EBEBB9FB4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352800"/>
            <a:ext cx="2743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NY.GDP.MKTP.KD | constant 2015 USD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8E7061-A902-457E-9C5F-A3FD1132D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790700"/>
            <a:ext cx="3238500" cy="1924050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924E45-AA01-4F6A-A851-A852EFE23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019300"/>
            <a:ext cx="2743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775" b="1">
                <a:solidFill>
                  <a:srgbClr val="A86700"/>
                </a:solidFill>
              </a:defRPr>
            </a:pPr>
            <a:r>
              <a:rPr sz="2775" b="1">
                <a:solidFill>
                  <a:srgbClr val="A86700"/>
                </a:solidFill>
              </a:rPr>
              <a:t>۱٫۸۲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A697CE-2461-4274-A2DA-F8D080ABE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657475"/>
            <a:ext cx="2743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1">
                <a:solidFill>
                  <a:srgbClr val="152033"/>
                </a:solidFill>
              </a:defRPr>
            </a:pPr>
            <a:r>
              <a:rPr sz="1500" b="1">
                <a:solidFill>
                  <a:srgbClr val="152033"/>
                </a:solidFill>
              </a:rPr>
              <a:t>برابری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52115A-6EA9-4B1F-A626-DCF64EE33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028950"/>
            <a:ext cx="2743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26176"/>
                </a:solidFill>
              </a:defRPr>
            </a:pPr>
            <a:r>
              <a:rPr sz="975" b="0">
                <a:solidFill>
                  <a:srgbClr val="526176"/>
                </a:solidFill>
              </a:rPr>
              <a:t>۲۰۲۵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12C068-38BF-4A36-8C39-709576CE8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352800"/>
            <a:ext cx="2743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NY.GDP.MKTP.PP.CD | current Intl$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F30C15-F1F1-479D-A78C-2767BE4D1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362450"/>
            <a:ext cx="9753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>
                <a:solidFill>
                  <a:srgbClr val="152033"/>
                </a:solidFill>
              </a:defRPr>
            </a:pPr>
            <a:r>
              <a:rPr sz="1650" b="1">
                <a:solidFill>
                  <a:srgbClr val="152033"/>
                </a:solidFill>
              </a:rPr>
              <a:t>سناریو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A6FCB7-EF5C-4038-9CA6-EDF5BF99C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876800"/>
            <a:ext cx="9753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0">
                <a:solidFill>
                  <a:srgbClr val="526176"/>
                </a:solidFill>
              </a:defRPr>
            </a:pPr>
            <a:r>
              <a:rPr sz="1500" b="0">
                <a:solidFill>
                  <a:srgbClr val="526176"/>
                </a:solidFill>
              </a:rPr>
              <a:t>حقیقی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07B5A08-CB06-4CCC-AD67-91635A40D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EBB95D-4C43-43A0-962C-73EA290EB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19850"/>
            <a:ext cx="10896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world-bank-wdi | api.worldbank.org/v2/en/country/IRN?downloadformat=csv</a:t>
            </a:r>
          </a:p>
        </p:txBody>
      </p:sp>
    </p:spTree>
    <p:extLst>
      <p:ext uri="{BB962C8B-B14F-4D97-AF65-F5344CB8AC3E}">
        <p14:creationId xmlns:p14="http://schemas.microsoft.com/office/powerpoint/2010/main" val="12921954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35D4D5F-1AE7-460E-89CE-D4F677CE4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216CBA"/>
                </a:solidFill>
              </a:defRPr>
            </a:pPr>
            <a:r>
              <a:rPr sz="1050" b="1">
                <a:solidFill>
                  <a:srgbClr val="216CBA"/>
                </a:solidFill>
              </a:rPr>
              <a:t>بخش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1399C1-7012-49F5-B642-94D7A8425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47750"/>
            <a:ext cx="1089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100" b="1">
                <a:solidFill>
                  <a:srgbClr val="152033"/>
                </a:solidFill>
              </a:defRPr>
            </a:pPr>
            <a:r>
              <a:rPr sz="2100" b="1">
                <a:solidFill>
                  <a:srgbClr val="152033"/>
                </a:solidFill>
              </a:rPr>
              <a:t>ساختار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FF4691-B8F6-4C2C-BBCD-6B7DD74D8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95275"/>
            <a:ext cx="781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26176"/>
                </a:solidFill>
              </a:defRPr>
            </a:pPr>
            <a:r>
              <a:rPr sz="1050" b="0">
                <a:solidFill>
                  <a:srgbClr val="526176"/>
                </a:solidFill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0661C4-38E0-4035-840D-0EDCF2427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93FCF0-B3F7-4E87-A453-3447CBE8E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33550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>
                <a:solidFill>
                  <a:srgbClr val="152033"/>
                </a:solidFill>
              </a:defRPr>
            </a:pPr>
            <a:r>
              <a:rPr sz="1650" b="1">
                <a:solidFill>
                  <a:srgbClr val="152033"/>
                </a:solidFill>
              </a:rPr>
              <a:t>ارزش‌افزوده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074FAA-C556-4163-BE1F-529DDA9FB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810125"/>
            <a:ext cx="54292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F439F9-CE64-47A5-B609-4C8421AC6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255111"/>
            <a:ext cx="952500" cy="55501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795A"/>
          </a:solidFill>
          <a:ln xmlns:a="http://schemas.openxmlformats.org/drawingml/2006/main" w="0">
            <a:solidFill>
              <a:srgbClr val="34795A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E5B162-1216-4E35-A9FE-46D55A9A9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69361"/>
            <a:ext cx="1143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34795A"/>
                </a:solidFill>
              </a:defRPr>
            </a:pPr>
            <a:r>
              <a:rPr sz="1125" b="1">
                <a:solidFill>
                  <a:srgbClr val="34795A"/>
                </a:solidFill>
              </a:rPr>
              <a:t>10.6%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8EF67A-FC15-4AF5-8438-80A7EB679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981575"/>
            <a:ext cx="1485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526176"/>
                </a:solidFill>
              </a:defRPr>
            </a:pPr>
            <a:r>
              <a:rPr sz="1125" b="0">
                <a:solidFill>
                  <a:srgbClr val="526176"/>
                </a:solidFill>
              </a:rPr>
              <a:t>کشاورزی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DD435D-526A-4DAE-9B2D-BB70615FB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2733443"/>
            <a:ext cx="952500" cy="207668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16CBA"/>
          </a:solidFill>
          <a:ln xmlns:a="http://schemas.openxmlformats.org/drawingml/2006/main" w="0">
            <a:solidFill>
              <a:srgbClr val="216C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7644C1-A235-4DE4-A1C4-116EF0125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447693"/>
            <a:ext cx="1143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216CBA"/>
                </a:solidFill>
              </a:defRPr>
            </a:pPr>
            <a:r>
              <a:rPr sz="1125" b="1">
                <a:solidFill>
                  <a:srgbClr val="216CBA"/>
                </a:solidFill>
              </a:rPr>
              <a:t>39.6%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C8A363-5157-4435-826C-EDCA409D4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8925" y="4981575"/>
            <a:ext cx="1485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526176"/>
                </a:solidFill>
              </a:defRPr>
            </a:pPr>
            <a:r>
              <a:rPr sz="1125" b="0">
                <a:solidFill>
                  <a:srgbClr val="526176"/>
                </a:solidFill>
              </a:rPr>
              <a:t>صنعت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729261-BC46-4DDD-A237-CFB5A3EC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343004"/>
            <a:ext cx="952500" cy="246712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6700"/>
          </a:solidFill>
          <a:ln xmlns:a="http://schemas.openxmlformats.org/drawingml/2006/main" w="0">
            <a:solidFill>
              <a:srgbClr val="A86700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2EB07A-ABAD-4587-9E16-65D92C369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057254"/>
            <a:ext cx="1143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1">
                <a:solidFill>
                  <a:srgbClr val="A86700"/>
                </a:solidFill>
              </a:defRPr>
            </a:pPr>
            <a:r>
              <a:rPr sz="1125" b="1">
                <a:solidFill>
                  <a:srgbClr val="A86700"/>
                </a:solidFill>
              </a:rPr>
              <a:t>47.1%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9B63F5-6DAF-4450-919A-2595FFCED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981575"/>
            <a:ext cx="1485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125" b="0">
                <a:solidFill>
                  <a:srgbClr val="526176"/>
                </a:solidFill>
              </a:defRPr>
            </a:pPr>
            <a:r>
              <a:rPr sz="1125" b="0">
                <a:solidFill>
                  <a:srgbClr val="526176"/>
                </a:solidFill>
              </a:rPr>
              <a:t>خدمات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509FF4-3EDC-4101-ADF1-3C6D0F146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828800"/>
            <a:ext cx="3905250" cy="3143250"/>
          </a:xfrm>
          <a:prstGeom xmlns:a="http://schemas.openxmlformats.org/drawingml/2006/main" prst="roundRect">
            <a:avLst>
              <a:gd name="adj" fmla="val 3636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A6DD64-55C1-43AB-B952-17B2536DB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0" y="21526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800" b="1">
                <a:solidFill>
                  <a:srgbClr val="216CBA"/>
                </a:solidFill>
              </a:defRPr>
            </a:pPr>
            <a:r>
              <a:rPr sz="1800" b="1">
                <a:solidFill>
                  <a:srgbClr val="216CBA"/>
                </a:solidFill>
              </a:rPr>
              <a:t>فهرست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4A9576-48EB-4CAC-8079-F3FA55F0D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7813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1">
                <a:solidFill>
                  <a:srgbClr val="152033"/>
                </a:solidFill>
              </a:defRPr>
            </a:pPr>
            <a:r>
              <a:rPr sz="1500" b="1">
                <a:solidFill>
                  <a:srgbClr val="152033"/>
                </a:solidFill>
              </a:rPr>
              <a:t>۲۱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442B58-AF28-4410-A252-3BF0E41E0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2781300"/>
            <a:ext cx="7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152033"/>
                </a:solidFill>
              </a:defRPr>
            </a:pPr>
            <a:r>
              <a:rPr sz="1350" b="1">
                <a:solidFill>
                  <a:srgbClr val="152033"/>
                </a:solidFill>
              </a:rPr>
              <a:t>بخش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DB921B-368C-4A05-AA8F-EA5810BD4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781300"/>
            <a:ext cx="7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152033"/>
                </a:solidFill>
              </a:defRPr>
            </a:pPr>
            <a:r>
              <a:rPr sz="1350" b="1">
                <a:solidFill>
                  <a:srgbClr val="152033"/>
                </a:solidFill>
              </a:rPr>
              <a:t>رسمی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543CE5-0387-4586-BCD7-FDB792AEE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37185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1">
                <a:solidFill>
                  <a:srgbClr val="152033"/>
                </a:solidFill>
              </a:defRPr>
            </a:pPr>
            <a:r>
              <a:rPr sz="1500" b="1">
                <a:solidFill>
                  <a:srgbClr val="152033"/>
                </a:solidFill>
              </a:rPr>
              <a:t>۶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DE339E-544F-47AC-A2B3-3C5583EF6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3371850"/>
            <a:ext cx="7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152033"/>
                </a:solidFill>
              </a:defRPr>
            </a:pPr>
            <a:r>
              <a:rPr sz="1350" b="1">
                <a:solidFill>
                  <a:srgbClr val="152033"/>
                </a:solidFill>
              </a:rPr>
              <a:t>خوشه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B3A4BBF-3568-4B72-B849-7D52D16B3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371850"/>
            <a:ext cx="7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152033"/>
                </a:solidFill>
              </a:defRPr>
            </a:pPr>
            <a:r>
              <a:rPr sz="1350" b="1">
                <a:solidFill>
                  <a:srgbClr val="152033"/>
                </a:solidFill>
              </a:rPr>
              <a:t>تحلیلی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B436A51-AB22-4AEB-86A9-5AF4405E3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4038600"/>
            <a:ext cx="523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B43B45"/>
                </a:solidFill>
              </a:defRPr>
            </a:pPr>
            <a:r>
              <a:rPr sz="1350" b="1">
                <a:solidFill>
                  <a:srgbClr val="B43B45"/>
                </a:solidFill>
              </a:rPr>
              <a:t>داده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FC65E9-3FF1-433E-90CD-23A3BB02D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038600"/>
            <a:ext cx="95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B43B45"/>
                </a:solidFill>
              </a:defRPr>
            </a:pPr>
            <a:r>
              <a:rPr sz="1350" b="1">
                <a:solidFill>
                  <a:srgbClr val="B43B45"/>
                </a:solidFill>
              </a:rPr>
              <a:t>زنجیره‌ای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477328C-14CD-4911-A9B0-A387A6CEF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038600"/>
            <a:ext cx="571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B43B45"/>
                </a:solidFill>
              </a:defRPr>
            </a:pPr>
            <a:r>
              <a:rPr sz="1350" b="1">
                <a:solidFill>
                  <a:srgbClr val="B43B45"/>
                </a:solidFill>
              </a:rPr>
              <a:t>وارد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C087C2C-4175-4C62-B32F-303E81CCF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038600"/>
            <a:ext cx="571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B43B45"/>
                </a:solidFill>
              </a:defRPr>
            </a:pPr>
            <a:r>
              <a:rPr sz="1350" b="1">
                <a:solidFill>
                  <a:srgbClr val="B43B45"/>
                </a:solidFill>
              </a:rPr>
              <a:t>نشده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F2A889C-0641-45E6-A4AA-1814373FD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28325E0-0D4F-4FA9-832D-F9AB41196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19850"/>
            <a:ext cx="10896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world-bank-wdi | NV.AGR.TOTL.ZS | NV.IND.TOTL.ZS | NV.SRV.TOTL.ZS</a:t>
            </a:r>
          </a:p>
        </p:txBody>
      </p:sp>
    </p:spTree>
    <p:extLst>
      <p:ext uri="{BB962C8B-B14F-4D97-AF65-F5344CB8AC3E}">
        <p14:creationId xmlns:p14="http://schemas.microsoft.com/office/powerpoint/2010/main" val="8405522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26848A4-7BE5-4077-837F-57760B2F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216CBA"/>
                </a:solidFill>
              </a:defRPr>
            </a:pPr>
            <a:r>
              <a:rPr sz="1050" b="1">
                <a:solidFill>
                  <a:srgbClr val="216CBA"/>
                </a:solidFill>
              </a:rPr>
              <a:t>روش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147E49-5BDF-42EB-90E8-E01BC96B3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47750"/>
            <a:ext cx="1089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100" b="1">
                <a:solidFill>
                  <a:srgbClr val="152033"/>
                </a:solidFill>
              </a:defRPr>
            </a:pPr>
            <a:r>
              <a:rPr sz="2100" b="1">
                <a:solidFill>
                  <a:srgbClr val="152033"/>
                </a:solidFill>
              </a:rPr>
              <a:t>سناریو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A34A92-263B-4377-93F0-A95EB5CD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95275"/>
            <a:ext cx="781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26176"/>
                </a:solidFill>
              </a:defRPr>
            </a:pPr>
            <a:r>
              <a:rPr sz="1050" b="0">
                <a:solidFill>
                  <a:srgbClr val="526176"/>
                </a:solidFill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32C789-9B13-4FC0-B6CA-F20DDB7E2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16B10-5CA5-4292-9F4C-CE5CE3A18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809750"/>
            <a:ext cx="7429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216CBA"/>
                </a:solidFill>
              </a:defRPr>
            </a:pPr>
            <a:r>
              <a:rPr sz="2100" b="1">
                <a:solidFill>
                  <a:srgbClr val="216CBA"/>
                </a:solidFill>
              </a:rPr>
              <a:t>Y(t) = Y(2025) x (1 + g)^(t - 2025)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44697C-AED0-49C9-8368-96531A73D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324100"/>
            <a:ext cx="3143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26176"/>
                </a:solidFill>
              </a:defRPr>
            </a:pPr>
            <a:r>
              <a:rPr sz="1425" b="0">
                <a:solidFill>
                  <a:srgbClr val="526176"/>
                </a:solidFill>
              </a:rPr>
              <a:t>مبنا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9C0354-53A2-438E-81BB-2CB7B6EF4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4795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26176"/>
                </a:solidFill>
              </a:defRPr>
            </a:pPr>
            <a:r>
              <a:rPr sz="1350" b="0">
                <a:solidFill>
                  <a:srgbClr val="526176"/>
                </a:solidFill>
              </a:rPr>
              <a:t>2025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F0B8B4-1C00-4FEB-99D3-6E5CB2E6A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324100"/>
            <a:ext cx="3714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26176"/>
                </a:solidFill>
              </a:defRPr>
            </a:pPr>
            <a:r>
              <a:rPr sz="1425" b="0">
                <a:solidFill>
                  <a:srgbClr val="526176"/>
                </a:solidFill>
              </a:rPr>
              <a:t>حقیقی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7CA874-EC0D-4C54-AA12-3E284AFBB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2647950"/>
            <a:ext cx="3714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26176"/>
                </a:solidFill>
              </a:defRPr>
            </a:pPr>
            <a:r>
              <a:rPr sz="1350" b="0">
                <a:solidFill>
                  <a:srgbClr val="526176"/>
                </a:solidFill>
              </a:rPr>
              <a:t>519.15 bn | 2015 USD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5A9F60-7966-43B2-98FA-3994E76A5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324100"/>
            <a:ext cx="3143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425" b="0">
                <a:solidFill>
                  <a:srgbClr val="526176"/>
                </a:solidFill>
              </a:defRPr>
            </a:pPr>
            <a:r>
              <a:rPr sz="1425" b="0">
                <a:solidFill>
                  <a:srgbClr val="526176"/>
                </a:solidFill>
              </a:rPr>
              <a:t>جمعیت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B395E9-43F8-4186-8A59-12D237E62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264795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526176"/>
                </a:solidFill>
              </a:defRPr>
            </a:pPr>
            <a:r>
              <a:rPr sz="1350" b="0">
                <a:solidFill>
                  <a:srgbClr val="526176"/>
                </a:solidFill>
              </a:rPr>
              <a:t>92.42 mn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2F09D7-D6B6-425D-B0A6-385072AB6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95650"/>
            <a:ext cx="3238500" cy="1924050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50DDB8-54F1-4BCB-BDDA-33DC5000C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524250"/>
            <a:ext cx="2743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775" b="1">
                <a:solidFill>
                  <a:srgbClr val="B43B45"/>
                </a:solidFill>
              </a:defRPr>
            </a:pPr>
            <a:r>
              <a:rPr sz="2775" b="1">
                <a:solidFill>
                  <a:srgbClr val="B43B45"/>
                </a:solidFill>
              </a:rPr>
              <a:t>۲٫۰٪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E18166-ADF8-496D-BD73-79E8FF4CB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162425"/>
            <a:ext cx="2743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1">
                <a:solidFill>
                  <a:srgbClr val="152033"/>
                </a:solidFill>
              </a:defRPr>
            </a:pPr>
            <a:r>
              <a:rPr sz="1500" b="1">
                <a:solidFill>
                  <a:srgbClr val="152033"/>
                </a:solidFill>
              </a:rPr>
              <a:t>کم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598407-1B51-403F-A2E0-BC39AA4E0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533900"/>
            <a:ext cx="2743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26176"/>
                </a:solidFill>
              </a:defRPr>
            </a:pPr>
            <a:r>
              <a:rPr sz="975" b="0">
                <a:solidFill>
                  <a:srgbClr val="526176"/>
                </a:solidFill>
              </a:rPr>
              <a:t>سالیانه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95B4CB-2505-4AAE-A6A7-8D336BA2B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2743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SCENARIO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E1A601-DD83-40C1-A8DE-F212705E1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295650"/>
            <a:ext cx="3238500" cy="1924050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0A6277-25E2-4140-B029-83BA8A2D9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524250"/>
            <a:ext cx="2743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775" b="1">
                <a:solidFill>
                  <a:srgbClr val="216CBA"/>
                </a:solidFill>
              </a:defRPr>
            </a:pPr>
            <a:r>
              <a:rPr sz="2775" b="1">
                <a:solidFill>
                  <a:srgbClr val="216CBA"/>
                </a:solidFill>
              </a:rPr>
              <a:t>۴٫۵٪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F90B9B-508C-4D06-BB0A-A161401FD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4162425"/>
            <a:ext cx="2743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1">
                <a:solidFill>
                  <a:srgbClr val="152033"/>
                </a:solidFill>
              </a:defRPr>
            </a:pPr>
            <a:r>
              <a:rPr sz="1500" b="1">
                <a:solidFill>
                  <a:srgbClr val="152033"/>
                </a:solidFill>
              </a:rPr>
              <a:t>میانه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74D3FF-5A1F-4EC7-8E7C-273DB4181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4533900"/>
            <a:ext cx="2743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26176"/>
                </a:solidFill>
              </a:defRPr>
            </a:pPr>
            <a:r>
              <a:rPr sz="975" b="0">
                <a:solidFill>
                  <a:srgbClr val="526176"/>
                </a:solidFill>
              </a:rPr>
              <a:t>سالیانه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1732D2-4CEF-4BA2-B1FB-D7BF0FAB5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4857750"/>
            <a:ext cx="2743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SCENARIO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B570FA-E0BA-4658-9BBD-89BBFF8B0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295650"/>
            <a:ext cx="3238500" cy="1924050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E096CC-5648-457F-B2F4-079389102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524250"/>
            <a:ext cx="2743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775" b="1">
                <a:solidFill>
                  <a:srgbClr val="34795A"/>
                </a:solidFill>
              </a:defRPr>
            </a:pPr>
            <a:r>
              <a:rPr sz="2775" b="1">
                <a:solidFill>
                  <a:srgbClr val="34795A"/>
                </a:solidFill>
              </a:rPr>
              <a:t>۶٫۵٪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ED4263-2F71-4F91-8125-A7992809D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4162425"/>
            <a:ext cx="2743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1">
                <a:solidFill>
                  <a:srgbClr val="152033"/>
                </a:solidFill>
              </a:defRPr>
            </a:pPr>
            <a:r>
              <a:rPr sz="1500" b="1">
                <a:solidFill>
                  <a:srgbClr val="152033"/>
                </a:solidFill>
              </a:rPr>
              <a:t>زیاد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21EF63-A5ED-4455-8E04-1F299131A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4533900"/>
            <a:ext cx="2743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26176"/>
                </a:solidFill>
              </a:defRPr>
            </a:pPr>
            <a:r>
              <a:rPr sz="975" b="0">
                <a:solidFill>
                  <a:srgbClr val="526176"/>
                </a:solidFill>
              </a:rPr>
              <a:t>سالیانه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2E9588-DC7D-4D69-9E73-347DBDF57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4857750"/>
            <a:ext cx="2743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SCENARIO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C4E6863-94C3-4302-83E7-D7DEA3F7F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81523C8-B6DC-4B8E-B0B4-8405A203B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19850"/>
            <a:ext cx="10896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NY.GDP.MKTP.KD | SP.POP.TOTL | un-wpp-2024: INGESTED</a:t>
            </a:r>
          </a:p>
        </p:txBody>
      </p:sp>
    </p:spTree>
    <p:extLst>
      <p:ext uri="{BB962C8B-B14F-4D97-AF65-F5344CB8AC3E}">
        <p14:creationId xmlns:p14="http://schemas.microsoft.com/office/powerpoint/2010/main" val="11988970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3E09FF-F2BE-4527-959B-170666C75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216CBA"/>
                </a:solidFill>
              </a:defRPr>
            </a:pPr>
            <a:r>
              <a:rPr sz="1050" b="1">
                <a:solidFill>
                  <a:srgbClr val="216CBA"/>
                </a:solidFill>
              </a:rPr>
              <a:t>سناریوی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62FC7C-275A-43FE-A5C7-4EBFB508D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47750"/>
            <a:ext cx="1089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100" b="1">
                <a:solidFill>
                  <a:srgbClr val="152033"/>
                </a:solidFill>
              </a:defRPr>
            </a:pPr>
            <a:r>
              <a:rPr sz="2100" b="1">
                <a:solidFill>
                  <a:srgbClr val="152033"/>
                </a:solidFill>
              </a:rPr>
              <a:t>میانه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00EBBC-0ACB-4CB7-940E-E60A7AF94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95275"/>
            <a:ext cx="781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26176"/>
                </a:solidFill>
              </a:defRPr>
            </a:pPr>
            <a:r>
              <a:rPr sz="1050" b="0">
                <a:solidFill>
                  <a:srgbClr val="526176"/>
                </a:solidFill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6FAC6E-CEA3-4743-AA36-D391BCC41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869437-4893-40D6-9BF4-E608DEDBA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71650"/>
            <a:ext cx="76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216CBA"/>
                </a:solidFill>
              </a:defRPr>
            </a:pPr>
            <a:r>
              <a:rPr sz="1350" b="1">
                <a:solidFill>
                  <a:srgbClr val="216CBA"/>
                </a:solidFill>
              </a:rPr>
              <a:t>GDP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61013F-5C26-400C-B044-D1315001F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1771650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1">
                <a:solidFill>
                  <a:srgbClr val="216CBA"/>
                </a:solidFill>
              </a:defRPr>
            </a:pPr>
            <a:r>
              <a:rPr sz="1350" b="1">
                <a:solidFill>
                  <a:srgbClr val="216CBA"/>
                </a:solidFill>
              </a:rPr>
              <a:t>واقعی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7BE116-594F-47FB-9E2B-8508CE74B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238500" cy="1924050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A10E78-5414-4649-BD7A-81478C511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24100"/>
            <a:ext cx="2743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775" b="1">
                <a:solidFill>
                  <a:srgbClr val="216CBA"/>
                </a:solidFill>
              </a:defRPr>
            </a:pPr>
            <a:r>
              <a:rPr sz="2775" b="1">
                <a:solidFill>
                  <a:srgbClr val="216CBA"/>
                </a:solidFill>
              </a:rPr>
              <a:t>۱٫۵۶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A68136-49A0-40D5-82E9-2EFE52929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962275"/>
            <a:ext cx="2743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1">
                <a:solidFill>
                  <a:srgbClr val="152033"/>
                </a:solidFill>
              </a:defRPr>
            </a:pPr>
            <a:r>
              <a:rPr sz="1500" b="1">
                <a:solidFill>
                  <a:srgbClr val="152033"/>
                </a:solidFill>
              </a:rPr>
              <a:t>سال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0D7502-E6EA-4DBA-8092-259ED9908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333750"/>
            <a:ext cx="2743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26176"/>
                </a:solidFill>
              </a:defRPr>
            </a:pPr>
            <a:r>
              <a:rPr sz="975" b="0">
                <a:solidFill>
                  <a:srgbClr val="526176"/>
                </a:solidFill>
              </a:rPr>
              <a:t>۲۰۵۰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D6BDC4-6070-46BB-B87E-81580C07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657600"/>
            <a:ext cx="2743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4.5% annual growth | SCENARIO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F43705-90EF-4500-8692-570998727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095500"/>
            <a:ext cx="3238500" cy="1924050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299176-62BB-4FFE-BAC5-655153ED7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324100"/>
            <a:ext cx="27432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775" b="1">
                <a:solidFill>
                  <a:srgbClr val="34795A"/>
                </a:solidFill>
              </a:defRPr>
            </a:pPr>
            <a:r>
              <a:rPr sz="2775" b="1">
                <a:solidFill>
                  <a:srgbClr val="34795A"/>
                </a:solidFill>
              </a:rPr>
              <a:t>۳٫۰۲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809D51-A841-49C7-8F28-B1BB407E7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2962275"/>
            <a:ext cx="2743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1">
                <a:solidFill>
                  <a:srgbClr val="152033"/>
                </a:solidFill>
              </a:defRPr>
            </a:pPr>
            <a:r>
              <a:rPr sz="1500" b="1">
                <a:solidFill>
                  <a:srgbClr val="152033"/>
                </a:solidFill>
              </a:rPr>
              <a:t>سال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834620-C49B-4126-B8FC-7EEE6BE33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333750"/>
            <a:ext cx="2743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75" b="0">
                <a:solidFill>
                  <a:srgbClr val="526176"/>
                </a:solidFill>
              </a:defRPr>
            </a:pPr>
            <a:r>
              <a:rPr sz="975" b="0">
                <a:solidFill>
                  <a:srgbClr val="526176"/>
                </a:solidFill>
              </a:rPr>
              <a:t>۲۰۶۵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67CF2E-1122-4EE5-B3E7-7D3CAFA18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24400" y="3657600"/>
            <a:ext cx="2743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4.5% annual growth | SCENARIO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1539A23-E82B-4E14-BA8D-84AC6879B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2095500"/>
            <a:ext cx="3238500" cy="1924050"/>
          </a:xfrm>
          <a:prstGeom xmlns:a="http://schemas.openxmlformats.org/drawingml/2006/main" prst="roundRect">
            <a:avLst>
              <a:gd name="adj" fmla="val 5941"/>
            </a:avLst>
          </a:prstGeom>
          <a:solidFill xmlns:a="http://schemas.openxmlformats.org/drawingml/2006/main">
            <a:srgbClr val="DCEEFF"/>
          </a:solidFill>
          <a:ln xmlns:a="http://schemas.openxmlformats.org/drawingml/2006/main" w="9525">
            <a:solidFill>
              <a:srgbClr val="216CBA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A0945C-B579-49F0-84DF-8C5125E38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390775"/>
            <a:ext cx="2705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>
                <a:solidFill>
                  <a:srgbClr val="216CBA"/>
                </a:solidFill>
              </a:defRPr>
            </a:pPr>
            <a:r>
              <a:rPr sz="1650" b="1">
                <a:solidFill>
                  <a:srgbClr val="216CBA"/>
                </a:solidFill>
              </a:rPr>
              <a:t>مشروط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C7ED33-D670-4DE1-8CF8-E40CED19E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905125"/>
            <a:ext cx="27051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152033"/>
                </a:solidFill>
              </a:defRPr>
            </a:pPr>
            <a:r>
              <a:rPr sz="1275" b="0">
                <a:solidFill>
                  <a:srgbClr val="152033"/>
                </a:solidFill>
              </a:rPr>
              <a:t>رشد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BADABE-49DD-4B14-AC98-D866E0485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381375"/>
            <a:ext cx="27051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275" b="0">
                <a:solidFill>
                  <a:srgbClr val="152033"/>
                </a:solidFill>
              </a:defRPr>
            </a:pPr>
            <a:r>
              <a:rPr sz="1275" b="0">
                <a:solidFill>
                  <a:srgbClr val="152033"/>
                </a:solidFill>
              </a:rPr>
              <a:t>کالیبراسیون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EA84C4-76A8-4062-A969-ADD8E6E4E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4457700"/>
            <a:ext cx="9601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725" b="1">
                <a:solidFill>
                  <a:srgbClr val="152033"/>
                </a:solidFill>
              </a:defRPr>
            </a:pPr>
            <a:r>
              <a:rPr sz="1725" b="1">
                <a:solidFill>
                  <a:srgbClr val="152033"/>
                </a:solidFill>
              </a:rPr>
              <a:t>حقیقی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0A3868C-BF1E-4624-AD52-C93979658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980848-B083-46CD-9457-ADAD6BDB4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19850"/>
            <a:ext cx="10896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Yt = 519149083728.835 x (1 + 0.045)^(t - 2025) | constant 2015 USD</a:t>
            </a:r>
          </a:p>
        </p:txBody>
      </p:sp>
    </p:spTree>
    <p:extLst>
      <p:ext uri="{BB962C8B-B14F-4D97-AF65-F5344CB8AC3E}">
        <p14:creationId xmlns:p14="http://schemas.microsoft.com/office/powerpoint/2010/main" val="11008935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E58F1A-6E2E-4945-B6C2-ADE024A1B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216CBA"/>
                </a:solidFill>
              </a:defRPr>
            </a:pPr>
            <a:r>
              <a:rPr sz="1050" b="1">
                <a:solidFill>
                  <a:srgbClr val="216CBA"/>
                </a:solidFill>
              </a:rPr>
              <a:t>پروژه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377BC0-8756-4491-89C6-F6361346E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47750"/>
            <a:ext cx="1089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100" b="1">
                <a:solidFill>
                  <a:srgbClr val="152033"/>
                </a:solidFill>
              </a:defRPr>
            </a:pPr>
            <a:r>
              <a:rPr sz="2100" b="1">
                <a:solidFill>
                  <a:srgbClr val="152033"/>
                </a:solidFill>
              </a:rPr>
              <a:t>زنجیره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63F834-6CC1-466F-8AC3-4C000E583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95275"/>
            <a:ext cx="781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26176"/>
                </a:solidFill>
              </a:defRPr>
            </a:pPr>
            <a:r>
              <a:rPr sz="1050" b="0">
                <a:solidFill>
                  <a:srgbClr val="526176"/>
                </a:solidFill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0CC107-265F-4FEE-8040-BBC826198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55FE18-E5FC-41BA-A8BE-B896D20C8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76500"/>
            <a:ext cx="1905000" cy="72390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DCEEFF"/>
          </a:solidFill>
          <a:ln xmlns:a="http://schemas.openxmlformats.org/drawingml/2006/main" w="9525">
            <a:solidFill>
              <a:srgbClr val="216CBA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709FA1-99F5-46BF-AFEE-1077E13B0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609850"/>
            <a:ext cx="1638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52033"/>
                </a:solidFill>
              </a:defRPr>
            </a:pPr>
            <a:r>
              <a:rPr sz="1200" b="1">
                <a:solidFill>
                  <a:srgbClr val="152033"/>
                </a:solidFill>
              </a:rPr>
              <a:t>طبقه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67B22E-011D-43F3-A1D9-D9B4C3E7F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914650"/>
            <a:ext cx="16383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25" b="0">
                <a:solidFill>
                  <a:srgbClr val="526176"/>
                </a:solidFill>
              </a:defRPr>
            </a:pPr>
            <a:r>
              <a:rPr sz="825" b="0">
                <a:solidFill>
                  <a:srgbClr val="526176"/>
                </a:solidFill>
              </a:rPr>
              <a:t>ISIC | HS | CPC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BF344B-9AF6-4935-9AF0-0E2BCDEB1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2476500"/>
            <a:ext cx="1905000" cy="72390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DCEEFF"/>
          </a:solidFill>
          <a:ln xmlns:a="http://schemas.openxmlformats.org/drawingml/2006/main" w="9525">
            <a:solidFill>
              <a:srgbClr val="216CBA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54551D-ACDD-4CDB-8CD5-4AEB9B63A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2609850"/>
            <a:ext cx="1638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52033"/>
                </a:solidFill>
              </a:defRPr>
            </a:pPr>
            <a:r>
              <a:rPr sz="1200" b="1">
                <a:solidFill>
                  <a:srgbClr val="152033"/>
                </a:solidFill>
              </a:rPr>
              <a:t>گره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842CF6-9C9F-4077-81C2-22B390184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476500"/>
            <a:ext cx="1905000" cy="72390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DCEEFF"/>
          </a:solidFill>
          <a:ln xmlns:a="http://schemas.openxmlformats.org/drawingml/2006/main" w="9525">
            <a:solidFill>
              <a:srgbClr val="216CBA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1205BD-710C-4902-A176-F7C21382D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2609850"/>
            <a:ext cx="1638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52033"/>
                </a:solidFill>
              </a:defRPr>
            </a:pPr>
            <a:r>
              <a:rPr sz="1200" b="1">
                <a:solidFill>
                  <a:srgbClr val="152033"/>
                </a:solidFill>
              </a:rPr>
              <a:t>جریان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1BFE138-B88D-401B-A1BF-B80719B96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476500"/>
            <a:ext cx="1905000" cy="72390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DCEEFF"/>
          </a:solidFill>
          <a:ln xmlns:a="http://schemas.openxmlformats.org/drawingml/2006/main" w="9525">
            <a:solidFill>
              <a:srgbClr val="216CBA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160A0B-F710-45A9-AE54-A960E1EA1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2609850"/>
            <a:ext cx="1638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52033"/>
                </a:solidFill>
              </a:defRPr>
            </a:pPr>
            <a:r>
              <a:rPr sz="1200" b="1">
                <a:solidFill>
                  <a:srgbClr val="152033"/>
                </a:solidFill>
              </a:rPr>
              <a:t>حلقه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7533D2-AD58-4F1D-AC89-AB6845ED5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476500"/>
            <a:ext cx="1905000" cy="723900"/>
          </a:xfrm>
          <a:prstGeom xmlns:a="http://schemas.openxmlformats.org/drawingml/2006/main" prst="chevron">
            <a:avLst/>
          </a:prstGeom>
          <a:solidFill xmlns:a="http://schemas.openxmlformats.org/drawingml/2006/main">
            <a:srgbClr val="DCEEFF"/>
          </a:solidFill>
          <a:ln xmlns:a="http://schemas.openxmlformats.org/drawingml/2006/main" w="9525">
            <a:solidFill>
              <a:srgbClr val="216CBA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50EB9F-0E5B-4A61-AC39-001079EFC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609850"/>
            <a:ext cx="1638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152033"/>
                </a:solidFill>
              </a:defRPr>
            </a:pPr>
            <a:r>
              <a:rPr sz="1200" b="1">
                <a:solidFill>
                  <a:srgbClr val="152033"/>
                </a:solidFill>
              </a:rPr>
              <a:t>پروژه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1337D0-792F-4790-9050-8221864FE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095750"/>
            <a:ext cx="9858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650" b="1">
                <a:solidFill>
                  <a:srgbClr val="152033"/>
                </a:solidFill>
              </a:defRPr>
            </a:pPr>
            <a:r>
              <a:rPr sz="1650" b="1">
                <a:solidFill>
                  <a:srgbClr val="152033"/>
                </a:solidFill>
              </a:rPr>
              <a:t>MARKET | CAPACITY | REVENUE | RISK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1B8EFE-A729-4702-BEB7-0718487B1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0EF577-BDA5-45D5-A500-017B3A81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19850"/>
            <a:ext cx="10896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UNSD ISIC/CPC | WCO HS 2022 | EBOPS 2010 | INGESTED</a:t>
            </a:r>
          </a:p>
        </p:txBody>
      </p:sp>
    </p:spTree>
    <p:extLst>
      <p:ext uri="{BB962C8B-B14F-4D97-AF65-F5344CB8AC3E}">
        <p14:creationId xmlns:p14="http://schemas.microsoft.com/office/powerpoint/2010/main" val="36784157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B4DC96-69B9-4C94-B063-F04909CF4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216CBA"/>
                </a:solidFill>
              </a:defRPr>
            </a:pPr>
            <a:r>
              <a:rPr sz="1050" b="1">
                <a:solidFill>
                  <a:srgbClr val="216CBA"/>
                </a:solidFill>
              </a:rPr>
              <a:t>قطعی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A2F84E-AC74-445E-A6E7-FDC0A5411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47750"/>
            <a:ext cx="1089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100" b="1">
                <a:solidFill>
                  <a:srgbClr val="152033"/>
                </a:solidFill>
              </a:defRPr>
            </a:pPr>
            <a:r>
              <a:rPr sz="2100" b="1">
                <a:solidFill>
                  <a:srgbClr val="152033"/>
                </a:solidFill>
              </a:rPr>
              <a:t>ارزیابی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4A7BBB-B843-4ACB-9688-88C8F1555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95275"/>
            <a:ext cx="781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26176"/>
                </a:solidFill>
              </a:defRPr>
            </a:pPr>
            <a:r>
              <a:rPr sz="1050" b="0">
                <a:solidFill>
                  <a:srgbClr val="526176"/>
                </a:solidFill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C97B47-5895-4A4A-A790-39C7599A9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DACE5A-F847-4FA7-8902-A2CCE3CD5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809750"/>
            <a:ext cx="100965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3C8AFF-4185-4BCF-9369-A64BFB287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198120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>
                <a:solidFill>
                  <a:srgbClr val="216CBA"/>
                </a:solidFill>
              </a:defRPr>
            </a:pPr>
            <a:r>
              <a:rPr sz="1650" b="1">
                <a:solidFill>
                  <a:srgbClr val="216CBA"/>
                </a:solidFill>
              </a:rPr>
              <a:t>مالی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62175C-B8DB-4723-B83D-B19304AD1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9812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0">
                <a:solidFill>
                  <a:srgbClr val="152033"/>
                </a:solidFill>
              </a:defRPr>
            </a:pPr>
            <a:r>
              <a:rPr sz="1500" b="0">
                <a:solidFill>
                  <a:srgbClr val="152033"/>
                </a:solidFill>
              </a:rPr>
              <a:t>نقدی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315C4C-5D31-4581-866B-E675C5D0E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00350"/>
            <a:ext cx="100965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9F780F-A03C-4720-A5DA-3D668B0BB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97180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>
                <a:solidFill>
                  <a:srgbClr val="34795A"/>
                </a:solidFill>
              </a:defRPr>
            </a:pPr>
            <a:r>
              <a:rPr sz="1650" b="1">
                <a:solidFill>
                  <a:srgbClr val="34795A"/>
                </a:solidFill>
              </a:rPr>
              <a:t>اقتصادی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1D0708-9AAC-4063-9214-1B2F99272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29718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0">
                <a:solidFill>
                  <a:srgbClr val="152033"/>
                </a:solidFill>
              </a:defRPr>
            </a:pPr>
            <a:r>
              <a:rPr sz="1500" b="0">
                <a:solidFill>
                  <a:srgbClr val="152033"/>
                </a:solidFill>
              </a:rPr>
              <a:t>اجتماعی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CF3068-4F39-49DB-B15E-C944A5AA8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790950"/>
            <a:ext cx="100965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ABAE80-2571-405B-8DF4-80A56A36B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96240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>
                <a:solidFill>
                  <a:srgbClr val="A86700"/>
                </a:solidFill>
              </a:defRPr>
            </a:pPr>
            <a:r>
              <a:rPr sz="1650" b="1">
                <a:solidFill>
                  <a:srgbClr val="A86700"/>
                </a:solidFill>
              </a:rPr>
              <a:t>دولتی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D468D9-FD7F-4D67-8D3C-3C62AE996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9624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0">
                <a:solidFill>
                  <a:srgbClr val="152033"/>
                </a:solidFill>
              </a:defRPr>
            </a:pPr>
            <a:r>
              <a:rPr sz="1500" b="0">
                <a:solidFill>
                  <a:srgbClr val="152033"/>
                </a:solidFill>
              </a:rPr>
              <a:t>تضمین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8164D6-F2CA-4D46-B7D5-9BF87C3D1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781550"/>
            <a:ext cx="10096500" cy="781050"/>
          </a:xfrm>
          <a:prstGeom xmlns:a="http://schemas.openxmlformats.org/drawingml/2006/main" prst="roundRect">
            <a:avLst>
              <a:gd name="adj" fmla="val 14634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3F8F62-B518-4E66-8211-75F1D616D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4953000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650" b="1">
                <a:solidFill>
                  <a:srgbClr val="B43B45"/>
                </a:solidFill>
              </a:defRPr>
            </a:pPr>
            <a:r>
              <a:rPr sz="1650" b="1">
                <a:solidFill>
                  <a:srgbClr val="B43B45"/>
                </a:solidFill>
              </a:rPr>
              <a:t>توزیعی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9620EC-8C60-472B-BDE4-11D94ACC3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9530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0">
                <a:solidFill>
                  <a:srgbClr val="152033"/>
                </a:solidFill>
              </a:defRPr>
            </a:pPr>
            <a:r>
              <a:rPr sz="1500" b="0">
                <a:solidFill>
                  <a:srgbClr val="152033"/>
                </a:solidFill>
              </a:rPr>
              <a:t>قلمرو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4EE170-0328-4DDF-81DD-7D3AC74C7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C8A648-C775-4F3B-9E21-9329EF5C1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19850"/>
            <a:ext cx="10896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lib/economics/financial.ts | UNIDO COMFAR context only</a:t>
            </a:r>
          </a:p>
        </p:txBody>
      </p:sp>
    </p:spTree>
    <p:extLst>
      <p:ext uri="{BB962C8B-B14F-4D97-AF65-F5344CB8AC3E}">
        <p14:creationId xmlns:p14="http://schemas.microsoft.com/office/powerpoint/2010/main" val="191513991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1A3B15-2832-4BD5-8909-E032392DA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216CBA"/>
                </a:solidFill>
              </a:defRPr>
            </a:pPr>
            <a:r>
              <a:rPr sz="1050" b="1">
                <a:solidFill>
                  <a:srgbClr val="216CBA"/>
                </a:solidFill>
              </a:rPr>
              <a:t>مرز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A89BFF-C099-43C3-88CA-81BA24881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47750"/>
            <a:ext cx="1089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100" b="1">
                <a:solidFill>
                  <a:srgbClr val="152033"/>
                </a:solidFill>
              </a:defRPr>
            </a:pPr>
            <a:r>
              <a:rPr sz="2100" b="1">
                <a:solidFill>
                  <a:srgbClr val="152033"/>
                </a:solidFill>
              </a:rPr>
              <a:t>دستیار قطعی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F4D2A0-A545-4310-A57F-EAF5AB79A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95275"/>
            <a:ext cx="781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26176"/>
                </a:solidFill>
              </a:defRPr>
            </a:pPr>
            <a:r>
              <a:rPr sz="1050" b="0">
                <a:solidFill>
                  <a:srgbClr val="526176"/>
                </a:solidFill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2269EA-97D9-433A-95BA-40A463700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0C8E1A-21A6-4D0D-8F7D-D5EF1C64E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714500"/>
            <a:ext cx="4857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E56948-8202-44FA-ACEF-BB70D2B8F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047875"/>
            <a:ext cx="390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025" b="1">
                <a:solidFill>
                  <a:srgbClr val="34795A"/>
                </a:solidFill>
              </a:defRPr>
            </a:pPr>
            <a:r>
              <a:rPr sz="2025" b="1">
                <a:solidFill>
                  <a:srgbClr val="34795A"/>
                </a:solidFill>
              </a:rPr>
              <a:t>توانا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608C4F-DD93-4E25-9DD2-018798ABE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609850"/>
            <a:ext cx="3905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52033"/>
                </a:solidFill>
              </a:defRPr>
            </a:pPr>
            <a:r>
              <a:rPr sz="1350" b="0">
                <a:solidFill>
                  <a:srgbClr val="152033"/>
                </a:solidFill>
              </a:rPr>
              <a:t>• منبع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CFD287-41A9-4324-8A57-D778F8ED3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33750"/>
            <a:ext cx="3905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52033"/>
                </a:solidFill>
              </a:defRPr>
            </a:pPr>
            <a:r>
              <a:rPr sz="1350" b="0">
                <a:solidFill>
                  <a:srgbClr val="152033"/>
                </a:solidFill>
              </a:rPr>
              <a:t>• ریسک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AF1F21-DC8C-4805-AF79-778CAD09D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038600"/>
            <a:ext cx="3905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52033"/>
                </a:solidFill>
              </a:defRPr>
            </a:pPr>
            <a:r>
              <a:rPr sz="1350" b="0">
                <a:solidFill>
                  <a:srgbClr val="152033"/>
                </a:solidFill>
              </a:rPr>
              <a:t>• پروژه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4D71CB-C9F8-4CEB-B78E-7378E7FCC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714500"/>
            <a:ext cx="4857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3F3"/>
          </a:solidFill>
          <a:ln xmlns:a="http://schemas.openxmlformats.org/drawingml/2006/main" w="9525">
            <a:solidFill>
              <a:srgbClr val="E5B7B7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FF8656-B36B-4E82-8F9E-222486D6D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047875"/>
            <a:ext cx="3905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025" b="1">
                <a:solidFill>
                  <a:srgbClr val="B43B45"/>
                </a:solidFill>
              </a:defRPr>
            </a:pPr>
            <a:r>
              <a:rPr sz="2025" b="1">
                <a:solidFill>
                  <a:srgbClr val="B43B45"/>
                </a:solidFill>
              </a:rPr>
              <a:t>بدون توکن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BA257A-1CE8-4D9F-A48B-2B91628B2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09850"/>
            <a:ext cx="3905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52033"/>
                </a:solidFill>
              </a:defRPr>
            </a:pPr>
            <a:r>
              <a:rPr sz="1350" b="0">
                <a:solidFill>
                  <a:srgbClr val="152033"/>
                </a:solidFill>
              </a:rPr>
              <a:t>• OpenAI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07E4AD-F2EC-4134-BAD0-7F93FD40E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333750"/>
            <a:ext cx="3905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52033"/>
                </a:solidFill>
              </a:defRPr>
            </a:pPr>
            <a:r>
              <a:rPr sz="1350" b="0">
                <a:solidFill>
                  <a:srgbClr val="152033"/>
                </a:solidFill>
              </a:rPr>
              <a:t>• کلید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1215C3-4398-4C93-BAD7-7CDE3882D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038600"/>
            <a:ext cx="3905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52033"/>
                </a:solidFill>
              </a:defRPr>
            </a:pPr>
            <a:r>
              <a:rPr sz="1350" b="0">
                <a:solidFill>
                  <a:srgbClr val="152033"/>
                </a:solidFill>
              </a:rPr>
              <a:t>• هزینه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5D36CE-00A3-465F-9AC8-2E04FD528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E33887-CB40-4C06-97BD-53561372B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19850"/>
            <a:ext cx="10896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ابزارهای قطعی فعال | مسیر مولد OpenAI خاموش و fail-closed</a:t>
            </a:r>
          </a:p>
        </p:txBody>
      </p:sp>
    </p:spTree>
    <p:extLst>
      <p:ext uri="{BB962C8B-B14F-4D97-AF65-F5344CB8AC3E}">
        <p14:creationId xmlns:p14="http://schemas.microsoft.com/office/powerpoint/2010/main" val="14706659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CEAA15-D0EB-49D3-9D21-50E1A7B9C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216CBA"/>
                </a:solidFill>
              </a:defRPr>
            </a:pPr>
            <a:r>
              <a:rPr sz="1050" b="1">
                <a:solidFill>
                  <a:srgbClr val="216CBA"/>
                </a:solidFill>
              </a:rPr>
              <a:t>پوشش داده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1A5FCE-63B9-4D4C-B6D9-CDFB78D8C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47750"/>
            <a:ext cx="1089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100" b="1">
                <a:solidFill>
                  <a:srgbClr val="152033"/>
                </a:solidFill>
              </a:defRPr>
            </a:pPr>
            <a:r>
              <a:rPr sz="2100" b="1">
                <a:solidFill>
                  <a:srgbClr val="152033"/>
                </a:solidFill>
              </a:rPr>
              <a:t>گپ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74A995-3D69-477C-B2EE-9BB1A2E5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95275"/>
            <a:ext cx="781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26176"/>
                </a:solidFill>
              </a:defRPr>
            </a:pPr>
            <a:r>
              <a:rPr sz="1050" b="0">
                <a:solidFill>
                  <a:srgbClr val="526176"/>
                </a:solidFill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89EC22-5324-44E1-ACCC-C4C2FD2D3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732B71-069F-40DA-A9C7-4C16E455A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180975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1">
                <a:solidFill>
                  <a:srgbClr val="152033"/>
                </a:solidFill>
              </a:defRPr>
            </a:pPr>
            <a:r>
              <a:rPr sz="1500" b="1">
                <a:solidFill>
                  <a:srgbClr val="152033"/>
                </a:solidFill>
              </a:rPr>
              <a:t>WDI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22BF41-C070-4352-BD15-A97DB757D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1828800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52033"/>
                </a:solidFill>
              </a:defRPr>
            </a:pPr>
            <a:r>
              <a:rPr sz="1350" b="1">
                <a:solidFill>
                  <a:srgbClr val="152033"/>
                </a:solidFill>
              </a:rPr>
              <a:t>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C4FDD6-C8A2-4943-B12E-5D1FBD790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82880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52033"/>
                </a:solidFill>
              </a:defRPr>
            </a:pPr>
            <a:r>
              <a:rPr sz="1350" b="0">
                <a:solidFill>
                  <a:srgbClr val="152033"/>
                </a:solidFill>
              </a:rPr>
              <a:t>۱٬۵۱۰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CE5729-9CB5-419C-BE61-0AE1DEF16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1857375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B43B45"/>
                </a:solidFill>
              </a:defRPr>
            </a:pPr>
            <a:r>
              <a:rPr sz="975" b="1">
                <a:solidFill>
                  <a:srgbClr val="B43B45"/>
                </a:solidFill>
              </a:rPr>
              <a:t>ردیف شاخص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ED8F20-8803-450F-AB64-8C16686B2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DE8CC6-8A43-443E-9469-9112CEBE6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85750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1">
                <a:solidFill>
                  <a:srgbClr val="152033"/>
                </a:solidFill>
              </a:defRPr>
            </a:pPr>
            <a:r>
              <a:rPr sz="1500" b="1">
                <a:solidFill>
                  <a:srgbClr val="152033"/>
                </a:solidFill>
              </a:rPr>
              <a:t>مشاهده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5F4715-3F85-4AED-BAAA-F894321B0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876550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52033"/>
                </a:solidFill>
              </a:defRPr>
            </a:pPr>
            <a:r>
              <a:rPr sz="1350" b="1">
                <a:solidFill>
                  <a:srgbClr val="152033"/>
                </a:solidFill>
              </a:rPr>
              <a:t>: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84BD5E-08C0-4601-A1A5-E4E3538A1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8765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52033"/>
                </a:solidFill>
              </a:defRPr>
            </a:pPr>
            <a:r>
              <a:rPr sz="1350" b="0">
                <a:solidFill>
                  <a:srgbClr val="152033"/>
                </a:solidFill>
              </a:rPr>
              <a:t>۴۲٬۴۲۴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F06128-9D65-4612-BC38-F5590ED95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905125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A86700"/>
                </a:solidFill>
              </a:defRPr>
            </a:pPr>
            <a:r>
              <a:rPr sz="975" b="1">
                <a:solidFill>
                  <a:srgbClr val="A86700"/>
                </a:solidFill>
              </a:rPr>
              <a:t>OBSERVED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9331E7-1CB0-41D2-8AB1-BA57AA295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571875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0E7BF0-757D-41FB-8BD0-0844A173F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90525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1">
                <a:solidFill>
                  <a:srgbClr val="152033"/>
                </a:solidFill>
              </a:defRPr>
            </a:pPr>
            <a:r>
              <a:rPr sz="1500" b="1">
                <a:solidFill>
                  <a:srgbClr val="152033"/>
                </a:solidFill>
              </a:rPr>
              <a:t>شکاف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BF1098-1084-4C8A-97DC-1110898E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924300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52033"/>
                </a:solidFill>
              </a:defRPr>
            </a:pPr>
            <a:r>
              <a:rPr sz="1350" b="1">
                <a:solidFill>
                  <a:srgbClr val="152033"/>
                </a:solidFill>
              </a:rPr>
              <a:t>: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3E95B5-5342-4456-A57E-5231DDDE4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92430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52033"/>
                </a:solidFill>
              </a:defRPr>
            </a:pPr>
            <a:r>
              <a:rPr sz="1350" b="0">
                <a:solidFill>
                  <a:srgbClr val="152033"/>
                </a:solidFill>
              </a:rPr>
              <a:t>۴۰٬۴۰۱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E6D359-99F6-43C1-9A8E-B0C667DC1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952875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B43B45"/>
                </a:solidFill>
              </a:defRPr>
            </a:pPr>
            <a:r>
              <a:rPr sz="975" b="1">
                <a:solidFill>
                  <a:srgbClr val="B43B45"/>
                </a:solidFill>
              </a:rPr>
              <a:t>EXPLICIT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75DCEB-2D33-4F43-B631-1702B3ADF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619625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C18FFB-5A10-4909-875E-325913826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495300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500" b="1">
                <a:solidFill>
                  <a:srgbClr val="152033"/>
                </a:solidFill>
              </a:defRPr>
            </a:pPr>
            <a:r>
              <a:rPr sz="1500" b="1">
                <a:solidFill>
                  <a:srgbClr val="152033"/>
                </a:solidFill>
              </a:rPr>
              <a:t>پوشش داخلی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5DE381-66DE-4297-B052-9D851B54D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972050"/>
            <a:ext cx="190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1">
                <a:solidFill>
                  <a:srgbClr val="152033"/>
                </a:solidFill>
              </a:defRPr>
            </a:pPr>
            <a:r>
              <a:rPr sz="1350" b="1">
                <a:solidFill>
                  <a:srgbClr val="152033"/>
                </a:solidFill>
              </a:rPr>
              <a:t>: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3A07C3-E6BB-4A77-967A-73063CD61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49720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350" b="0">
                <a:solidFill>
                  <a:srgbClr val="152033"/>
                </a:solidFill>
              </a:defRPr>
            </a:pPr>
            <a:r>
              <a:rPr sz="1350" b="0">
                <a:solidFill>
                  <a:srgbClr val="152033"/>
                </a:solidFill>
              </a:rPr>
              <a:t>محدود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F15C5D2-CAA0-4166-8C42-BB5323F07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5000625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975" b="1">
                <a:solidFill>
                  <a:srgbClr val="B43B45"/>
                </a:solidFill>
              </a:defRPr>
            </a:pPr>
            <a:r>
              <a:rPr sz="975" b="1">
                <a:solidFill>
                  <a:srgbClr val="B43B45"/>
                </a:solidFill>
              </a:rPr>
              <a:t>LIMITED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C4159B-4AA6-4613-9AAF-A20D28A5C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67375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F4EE5D-BA4D-4FF1-A42D-A731B9579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96FD5C-E368-4FF5-A16F-A78D00931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19850"/>
            <a:ext cx="10896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iran-data-coverage.v1.json | gap != zero | source hashes preserved</a:t>
            </a:r>
          </a:p>
        </p:txBody>
      </p:sp>
    </p:spTree>
    <p:extLst>
      <p:ext uri="{BB962C8B-B14F-4D97-AF65-F5344CB8AC3E}">
        <p14:creationId xmlns:p14="http://schemas.microsoft.com/office/powerpoint/2010/main" val="171374367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6011BE8-4544-43A6-B3BC-1AD340D04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216CBA"/>
                </a:solidFill>
              </a:defRPr>
            </a:pPr>
            <a:r>
              <a:rPr sz="1050" b="1">
                <a:solidFill>
                  <a:srgbClr val="216CBA"/>
                </a:solidFill>
              </a:rPr>
              <a:t>انتشار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37CD65-70F1-4875-BE57-C4D1D7EB5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47750"/>
            <a:ext cx="1089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C6BA61-6767-4847-9AB0-56465F93C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95275"/>
            <a:ext cx="781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26176"/>
                </a:solidFill>
              </a:defRPr>
            </a:pPr>
            <a:r>
              <a:rPr sz="1050" b="0">
                <a:solidFill>
                  <a:srgbClr val="526176"/>
                </a:solidFill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695371-04BF-4B0F-9427-3584A8FF9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0BB7D8-59F6-4DF6-BBE7-92626ABF0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333500"/>
            <a:ext cx="10896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025" b="1">
                <a:solidFill>
                  <a:srgbClr val="152033"/>
                </a:solidFill>
              </a:defRPr>
            </a:pPr>
            <a:r>
              <a:rPr sz="2025" b="1">
                <a:solidFill>
                  <a:srgbClr val="152033"/>
                </a:solidFill>
              </a:rPr>
              <a:t>اطلس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0844BA-B64F-47EC-AEFC-BB17E4B95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10858500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3F3"/>
          </a:solidFill>
          <a:ln xmlns:a="http://schemas.openxmlformats.org/drawingml/2006/main" w="9525">
            <a:solidFill>
              <a:srgbClr val="E5B7B7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0FF709-B270-4B54-8B54-7E00DB41F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143125"/>
            <a:ext cx="9906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250" b="1">
                <a:solidFill>
                  <a:srgbClr val="B43B45"/>
                </a:solidFill>
              </a:defRPr>
            </a:pPr>
            <a:r>
              <a:rPr sz="2250" b="1">
                <a:solidFill>
                  <a:srgbClr val="B43B45"/>
                </a:solidFill>
              </a:rPr>
              <a:t>توقف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B6E12B-601F-482D-8F3F-D34DD5D55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762250"/>
            <a:ext cx="990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52033"/>
                </a:solidFill>
              </a:defRPr>
            </a:pPr>
            <a:r>
              <a:rPr sz="1500" b="1">
                <a:solidFill>
                  <a:srgbClr val="152033"/>
                </a:solidFill>
              </a:rPr>
              <a:t>SOURCE UNAVAILABLE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3D3853-FA50-4F1A-9531-533D0ED7F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238500"/>
            <a:ext cx="990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350" b="0">
                <a:solidFill>
                  <a:srgbClr val="152033"/>
                </a:solidFill>
              </a:defRPr>
            </a:pPr>
            <a:r>
              <a:rPr sz="1350" b="0">
                <a:solidFill>
                  <a:srgbClr val="152033"/>
                </a:solidFill>
              </a:rPr>
              <a:t>VERIFIED COVERAGE: 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4EB2D5-7098-4E77-A1DD-9FC647956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790950"/>
            <a:ext cx="990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25" b="0">
                <a:solidFill>
                  <a:srgbClr val="526176"/>
                </a:solidFill>
              </a:defRPr>
            </a:pPr>
            <a:r>
              <a:rPr sz="825" b="0">
                <a:solidFill>
                  <a:srgbClr val="526176"/>
                </a:solidFill>
              </a:rPr>
              <a:t>STATUS: BLOCKED | SHA256: 38919320da810146ca822ee5475a406bbe7cca3cc60715cf461e9f8b432eb7df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62580D-CFD6-4119-B8B8-D03775880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14875"/>
            <a:ext cx="242887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9C8CAC-9915-4FB6-89E7-C21E2304A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95850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325" b="1">
                <a:solidFill>
                  <a:srgbClr val="B43B45"/>
                </a:solidFill>
              </a:defRPr>
            </a:pPr>
            <a:r>
              <a:rPr sz="2325" b="1">
                <a:solidFill>
                  <a:srgbClr val="B43B45"/>
                </a:solidFill>
              </a:rPr>
              <a:t>۶۳۶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0207A5-FD5C-4CA8-9628-6010A53EA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353050"/>
            <a:ext cx="1952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275" b="1">
                <a:solidFill>
                  <a:srgbClr val="152033"/>
                </a:solidFill>
              </a:defRPr>
            </a:pPr>
            <a:r>
              <a:rPr sz="1275" b="1">
                <a:solidFill>
                  <a:srgbClr val="152033"/>
                </a:solidFill>
              </a:rPr>
              <a:t>ادعا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FEF7AF-0ECE-452F-A0C4-E83447532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95950"/>
            <a:ext cx="1952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526176"/>
                </a:solidFill>
              </a:defRPr>
            </a:pPr>
            <a:r>
              <a:rPr sz="975" b="0">
                <a:solidFill>
                  <a:srgbClr val="526176"/>
                </a:solidFill>
              </a:rPr>
              <a:t>PROVISIONAL/PRESENT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48DD69-1A9D-43A9-9BDA-C45124ACD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714875"/>
            <a:ext cx="242887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ECFE13-EAB9-40D9-B066-22D754B23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4895850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325" b="1">
                <a:solidFill>
                  <a:srgbClr val="B43B45"/>
                </a:solidFill>
              </a:defRPr>
            </a:pPr>
            <a:r>
              <a:rPr sz="2325" b="1">
                <a:solidFill>
                  <a:srgbClr val="B43B45"/>
                </a:solidFill>
              </a:rPr>
              <a:t>۹۵۳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37EB42-3DDE-4A37-931B-39F64E3EA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5353050"/>
            <a:ext cx="1952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275" b="1">
                <a:solidFill>
                  <a:srgbClr val="152033"/>
                </a:solidFill>
              </a:defRPr>
            </a:pPr>
            <a:r>
              <a:rPr sz="1275" b="1">
                <a:solidFill>
                  <a:srgbClr val="152033"/>
                </a:solidFill>
              </a:rPr>
              <a:t>کمبود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7ECC41-6BBF-4ACC-A514-F6CE1613A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5695950"/>
            <a:ext cx="1952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526176"/>
                </a:solidFill>
              </a:defRPr>
            </a:pPr>
            <a:r>
              <a:rPr sz="975" b="0">
                <a:solidFill>
                  <a:srgbClr val="526176"/>
                </a:solidFill>
              </a:rPr>
              <a:t>MISSINGNESS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4F7CE0-0FF1-424E-8CED-38CFE9C52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714875"/>
            <a:ext cx="242887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9C28EF-1F28-49E7-902C-F985A539C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4895850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325" b="1">
                <a:solidFill>
                  <a:srgbClr val="B43B45"/>
                </a:solidFill>
              </a:defRPr>
            </a:pPr>
            <a:r>
              <a:rPr sz="2325" b="1">
                <a:solidFill>
                  <a:srgbClr val="B43B45"/>
                </a:solidFill>
              </a:rPr>
              <a:t>۱۵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6AE940-D490-4C3C-8486-28152EEBC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5353050"/>
            <a:ext cx="1952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275" b="1">
                <a:solidFill>
                  <a:srgbClr val="152033"/>
                </a:solidFill>
              </a:defRPr>
            </a:pPr>
            <a:r>
              <a:rPr sz="1275" b="1">
                <a:solidFill>
                  <a:srgbClr val="152033"/>
                </a:solidFill>
              </a:rPr>
              <a:t>تعارض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04D30A-0B37-4ADE-89B7-F5CDB0C22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5695950"/>
            <a:ext cx="1952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975" b="0">
                <a:solidFill>
                  <a:srgbClr val="526176"/>
                </a:solidFill>
              </a:defRPr>
            </a:pPr>
            <a:r>
              <a:rPr sz="975" b="0">
                <a:solidFill>
                  <a:srgbClr val="526176"/>
                </a:solidFill>
              </a:rPr>
              <a:t>OPEN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714A7D-72DF-4E57-A395-1E03D9542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4714875"/>
            <a:ext cx="2428875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D3799A9-A18F-4C11-85C6-5F1982599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4895850"/>
            <a:ext cx="1952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325" b="1">
                <a:solidFill>
                  <a:srgbClr val="A86700"/>
                </a:solidFill>
              </a:defRPr>
            </a:pPr>
            <a:r>
              <a:rPr sz="2325" b="1">
                <a:solidFill>
                  <a:srgbClr val="A86700"/>
                </a:solidFill>
              </a:rPr>
              <a:t>۲۷۶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63E35BF-4E8B-4C7E-849D-A4F57157C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5353050"/>
            <a:ext cx="19526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275" b="1">
                <a:solidFill>
                  <a:srgbClr val="152033"/>
                </a:solidFill>
              </a:defRPr>
            </a:pPr>
            <a:r>
              <a:rPr sz="1275" b="1">
                <a:solidFill>
                  <a:srgbClr val="152033"/>
                </a:solidFill>
              </a:rPr>
              <a:t>نشانی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4D782F9-B490-4A03-BF3D-B3B647F0F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5695950"/>
            <a:ext cx="1952625" cy="20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189 reachable | 23 restricted | 64 unverified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DC4D598-5FA8-44F2-93F4-3153FB387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6252C9-B612-4E69-865D-203CB7728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19850"/>
            <a:ext cx="10896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National Visions Atlas manual QA | 11 sheets | verified coverage: 0</a:t>
            </a:r>
          </a:p>
        </p:txBody>
      </p:sp>
    </p:spTree>
    <p:extLst>
      <p:ext uri="{BB962C8B-B14F-4D97-AF65-F5344CB8AC3E}">
        <p14:creationId xmlns:p14="http://schemas.microsoft.com/office/powerpoint/2010/main" val="12436729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CD5D7A-1A31-4231-BB7F-0ACD5A7B6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8575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216CBA"/>
                </a:solidFill>
              </a:defRPr>
            </a:pPr>
            <a:r>
              <a:rPr sz="1050" b="1">
                <a:solidFill>
                  <a:srgbClr val="216CBA"/>
                </a:solidFill>
              </a:rPr>
              <a:t>اجرا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4ED625-4852-410B-B326-776571939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047750"/>
            <a:ext cx="108966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100" b="1">
                <a:solidFill>
                  <a:srgbClr val="152033"/>
                </a:solidFill>
              </a:defRPr>
            </a:pPr>
            <a:r>
              <a:rPr sz="2100" b="1">
                <a:solidFill>
                  <a:srgbClr val="152033"/>
                </a:solidFill>
              </a:rPr>
              <a:t>نقشه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8C0B38-43ED-497A-87C6-E98D4952F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295275"/>
            <a:ext cx="781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1050" b="0">
                <a:solidFill>
                  <a:srgbClr val="526176"/>
                </a:solidFill>
              </a:defRPr>
            </a:pPr>
            <a:r>
              <a:rPr sz="1050" b="0">
                <a:solidFill>
                  <a:srgbClr val="526176"/>
                </a:solidFill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C83719-87E2-4F3F-A7BB-EB3A541A2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619250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9C6789-9262-42FC-A41C-2A512FE0E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47875"/>
            <a:ext cx="2362200" cy="2781300"/>
          </a:xfrm>
          <a:prstGeom xmlns:a="http://schemas.openxmlformats.org/drawingml/2006/main" prst="roundRect">
            <a:avLst>
              <a:gd name="adj" fmla="val 4839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AF990A-51EA-4A73-B3E5-3EA50C0AF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51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550" b="1">
                <a:solidFill>
                  <a:srgbClr val="216CBA"/>
                </a:solidFill>
              </a:defRPr>
            </a:pPr>
            <a:r>
              <a:rPr sz="2550" b="1">
                <a:solidFill>
                  <a:srgbClr val="216CBA"/>
                </a:solidFill>
              </a:rPr>
              <a:t>۱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39E0F2-4F37-42E0-9844-23B6DCA7D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895600"/>
            <a:ext cx="18859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725" b="1">
                <a:solidFill>
                  <a:srgbClr val="152033"/>
                </a:solidFill>
              </a:defRPr>
            </a:pPr>
            <a:r>
              <a:rPr sz="1725" b="1">
                <a:solidFill>
                  <a:srgbClr val="152033"/>
                </a:solidFill>
              </a:rPr>
              <a:t>داده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DDB9A9-3952-4557-B9AF-CAE719B0D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524250"/>
            <a:ext cx="18859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526176"/>
                </a:solidFill>
              </a:defRPr>
            </a:pPr>
            <a:r>
              <a:rPr sz="1200" b="0">
                <a:solidFill>
                  <a:srgbClr val="526176"/>
                </a:solidFill>
              </a:rPr>
              <a:t>تبارشناسی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5082D7-29BA-4E7E-94C2-1D8647882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2047875"/>
            <a:ext cx="2362200" cy="2781300"/>
          </a:xfrm>
          <a:prstGeom xmlns:a="http://schemas.openxmlformats.org/drawingml/2006/main" prst="roundRect">
            <a:avLst>
              <a:gd name="adj" fmla="val 4839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C688D4-5600-46A0-AE4A-C0A876606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2305050"/>
            <a:ext cx="51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550" b="1">
                <a:solidFill>
                  <a:srgbClr val="216CBA"/>
                </a:solidFill>
              </a:defRPr>
            </a:pPr>
            <a:r>
              <a:rPr sz="2550" b="1">
                <a:solidFill>
                  <a:srgbClr val="216CBA"/>
                </a:solidFill>
              </a:rPr>
              <a:t>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2381CC-3079-49A7-8A4D-937A1A48E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895600"/>
            <a:ext cx="18859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725" b="1">
                <a:solidFill>
                  <a:srgbClr val="152033"/>
                </a:solidFill>
              </a:defRPr>
            </a:pPr>
            <a:r>
              <a:rPr sz="1725" b="1">
                <a:solidFill>
                  <a:srgbClr val="152033"/>
                </a:solidFill>
              </a:rPr>
              <a:t>سناریو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9FAF44-FFAC-46E3-96D6-9D926E887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524250"/>
            <a:ext cx="18859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526176"/>
                </a:solidFill>
              </a:defRPr>
            </a:pPr>
            <a:r>
              <a:rPr sz="1200" b="0">
                <a:solidFill>
                  <a:srgbClr val="526176"/>
                </a:solidFill>
              </a:rPr>
              <a:t>حساسیت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C06BB1-3D56-4111-A74E-9594C5716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047875"/>
            <a:ext cx="2362200" cy="2781300"/>
          </a:xfrm>
          <a:prstGeom xmlns:a="http://schemas.openxmlformats.org/drawingml/2006/main" prst="roundRect">
            <a:avLst>
              <a:gd name="adj" fmla="val 4839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CF8113-FE6F-4AB2-B0CB-A8A5805E9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305050"/>
            <a:ext cx="51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550" b="1">
                <a:solidFill>
                  <a:srgbClr val="216CBA"/>
                </a:solidFill>
              </a:defRPr>
            </a:pPr>
            <a:r>
              <a:rPr sz="2550" b="1">
                <a:solidFill>
                  <a:srgbClr val="216CBA"/>
                </a:solidFill>
              </a:rPr>
              <a:t>۳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FDA8D8-E954-4F1C-9F7B-BC6260266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895600"/>
            <a:ext cx="18859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725" b="1">
                <a:solidFill>
                  <a:srgbClr val="152033"/>
                </a:solidFill>
              </a:defRPr>
            </a:pPr>
            <a:r>
              <a:rPr sz="1725" b="1">
                <a:solidFill>
                  <a:srgbClr val="152033"/>
                </a:solidFill>
              </a:rPr>
              <a:t>به‌روزرسانی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F99F63-E924-4F17-B77D-CCC7B8361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524250"/>
            <a:ext cx="18859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526176"/>
                </a:solidFill>
              </a:defRPr>
            </a:pPr>
            <a:r>
              <a:rPr sz="1200" b="0">
                <a:solidFill>
                  <a:srgbClr val="526176"/>
                </a:solidFill>
              </a:rPr>
              <a:t>اتمی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90BB1C-75A5-451E-A498-5BC92F679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3975" y="2047875"/>
            <a:ext cx="2362200" cy="2781300"/>
          </a:xfrm>
          <a:prstGeom xmlns:a="http://schemas.openxmlformats.org/drawingml/2006/main" prst="roundRect">
            <a:avLst>
              <a:gd name="adj" fmla="val 4839"/>
            </a:avLst>
          </a:prstGeom>
          <a:solidFill xmlns:a="http://schemas.openxmlformats.org/drawingml/2006/main">
            <a:srgbClr val="EEF3F7"/>
          </a:solidFill>
          <a:ln xmlns:a="http://schemas.openxmlformats.org/drawingml/2006/main" w="9525">
            <a:solidFill>
              <a:srgbClr val="C6D0DC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44C6A8-77DE-4825-B2E0-068BBAD19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72575" y="2305050"/>
            <a:ext cx="514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2550" b="1">
                <a:solidFill>
                  <a:srgbClr val="216CBA"/>
                </a:solidFill>
              </a:defRPr>
            </a:pPr>
            <a:r>
              <a:rPr sz="2550" b="1">
                <a:solidFill>
                  <a:srgbClr val="216CBA"/>
                </a:solidFill>
              </a:rPr>
              <a:t>۴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1967F6-5652-44D2-B464-746427CD1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2895600"/>
            <a:ext cx="18859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725" b="1">
                <a:solidFill>
                  <a:srgbClr val="152033"/>
                </a:solidFill>
              </a:defRPr>
            </a:pPr>
            <a:r>
              <a:rPr sz="1725" b="1">
                <a:solidFill>
                  <a:srgbClr val="152033"/>
                </a:solidFill>
              </a:rPr>
              <a:t>انتشار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2162AD-5CA7-45AD-BB6E-F48B6A1C8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82100" y="3524250"/>
            <a:ext cx="18859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200" b="0">
                <a:solidFill>
                  <a:srgbClr val="526176"/>
                </a:solidFill>
              </a:defRPr>
            </a:pPr>
            <a:r>
              <a:rPr sz="1200" b="0">
                <a:solidFill>
                  <a:srgbClr val="526176"/>
                </a:solidFill>
              </a:rPr>
              <a:t>بازگشت‌پذیر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9CB2215-E2CA-4C43-942B-11FD542F7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295900"/>
            <a:ext cx="9982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buNone/>
              <a:defRPr sz="1725" b="1">
                <a:solidFill>
                  <a:srgbClr val="152033"/>
                </a:solidFill>
              </a:defRPr>
            </a:pPr>
            <a:r>
              <a:rPr sz="1725" b="1">
                <a:solidFill>
                  <a:srgbClr val="152033"/>
                </a:solidFill>
              </a:rPr>
              <a:t>کنترل‌شده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A91732B-78DE-479A-9495-B25C138A4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334125"/>
            <a:ext cx="108966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D0DC"/>
          </a:solidFill>
          <a:ln xmlns:a="http://schemas.openxmlformats.org/drawingml/2006/main" w="0">
            <a:solidFill>
              <a:srgbClr val="C6D0DC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06ADF4-8899-470F-8E9F-093D8F342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419850"/>
            <a:ext cx="108966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buNone/>
              <a:defRPr sz="750" b="0">
                <a:solidFill>
                  <a:srgbClr val="526176"/>
                </a:solidFill>
              </a:defRPr>
            </a:pPr>
            <a:r>
              <a:rPr sz="750" b="0">
                <a:solidFill>
                  <a:srgbClr val="526176"/>
                </a:solidFill>
              </a:rPr>
              <a:t>data status | run hashes | atomic promotion | rollback</a:t>
            </a:r>
          </a:p>
        </p:txBody>
      </p:sp>
    </p:spTree>
    <p:extLst>
      <p:ext uri="{BB962C8B-B14F-4D97-AF65-F5344CB8AC3E}">
        <p14:creationId xmlns:p14="http://schemas.microsoft.com/office/powerpoint/2010/main" val="599271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2026-09-02T18:42:37.9210000Z</dcterms:created>
  <dcterms:modified xsi:type="dcterms:W3CDTF">2026-09-02T18:42:37.9210000Z</dcterms:modified>
</coreProperties>
</file>